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3" r:id="rId1"/>
  </p:sldMasterIdLst>
  <p:notesMasterIdLst>
    <p:notesMasterId r:id="rId43"/>
  </p:notesMasterIdLst>
  <p:sldIdLst>
    <p:sldId id="256" r:id="rId2"/>
    <p:sldId id="288" r:id="rId3"/>
    <p:sldId id="289" r:id="rId4"/>
    <p:sldId id="437" r:id="rId5"/>
    <p:sldId id="438" r:id="rId6"/>
    <p:sldId id="494" r:id="rId7"/>
    <p:sldId id="290" r:id="rId8"/>
    <p:sldId id="405" r:id="rId9"/>
    <p:sldId id="439" r:id="rId10"/>
    <p:sldId id="488" r:id="rId11"/>
    <p:sldId id="489" r:id="rId12"/>
    <p:sldId id="520" r:id="rId13"/>
    <p:sldId id="521" r:id="rId14"/>
    <p:sldId id="291" r:id="rId15"/>
    <p:sldId id="440" r:id="rId16"/>
    <p:sldId id="490" r:id="rId17"/>
    <p:sldId id="441" r:id="rId18"/>
    <p:sldId id="491" r:id="rId19"/>
    <p:sldId id="295" r:id="rId20"/>
    <p:sldId id="406" r:id="rId21"/>
    <p:sldId id="523" r:id="rId22"/>
    <p:sldId id="522" r:id="rId23"/>
    <p:sldId id="492" r:id="rId24"/>
    <p:sldId id="493" r:id="rId25"/>
    <p:sldId id="293" r:id="rId26"/>
    <p:sldId id="310" r:id="rId27"/>
    <p:sldId id="297" r:id="rId28"/>
    <p:sldId id="296" r:id="rId29"/>
    <p:sldId id="407" r:id="rId30"/>
    <p:sldId id="311" r:id="rId31"/>
    <p:sldId id="298" r:id="rId32"/>
    <p:sldId id="408" r:id="rId33"/>
    <p:sldId id="299" r:id="rId34"/>
    <p:sldId id="410" r:id="rId35"/>
    <p:sldId id="300" r:id="rId36"/>
    <p:sldId id="412" r:id="rId37"/>
    <p:sldId id="409" r:id="rId38"/>
    <p:sldId id="411" r:id="rId39"/>
    <p:sldId id="506" r:id="rId40"/>
    <p:sldId id="507" r:id="rId41"/>
    <p:sldId id="435" r:id="rId4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FFFFF"/>
    <a:srgbClr val="008000"/>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64" autoAdjust="0"/>
    <p:restoredTop sz="83025" autoAdjust="0"/>
  </p:normalViewPr>
  <p:slideViewPr>
    <p:cSldViewPr>
      <p:cViewPr>
        <p:scale>
          <a:sx n="60" d="100"/>
          <a:sy n="60" d="100"/>
        </p:scale>
        <p:origin x="1650" y="10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67EA41F-F937-4695-ABB5-3DD9FC03DBB8}" type="datetimeFigureOut">
              <a:rPr lang="en-US"/>
              <a:pPr>
                <a:defRPr/>
              </a:pPr>
              <a:t>9/20/2016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9806739-C791-46CE-93F0-517719BD1947}" type="slidenum">
              <a:rPr lang="en-US"/>
              <a:pPr>
                <a:defRPr/>
              </a:pPr>
              <a:t>‹#›</a:t>
            </a:fld>
            <a:endParaRPr lang="en-US"/>
          </a:p>
        </p:txBody>
      </p:sp>
    </p:spTree>
    <p:extLst>
      <p:ext uri="{BB962C8B-B14F-4D97-AF65-F5344CB8AC3E}">
        <p14:creationId xmlns:p14="http://schemas.microsoft.com/office/powerpoint/2010/main" val="31194523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What Is an Array?</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 </a:t>
            </a:r>
            <a:r>
              <a:rPr lang="en-US" sz="1200" i="1" kern="1200" dirty="0" smtClean="0">
                <a:solidFill>
                  <a:schemeClr val="tx1"/>
                </a:solidFill>
                <a:effectLst/>
                <a:latin typeface="+mn-lt"/>
                <a:ea typeface="+mn-ea"/>
                <a:cs typeface="+mn-cs"/>
              </a:rPr>
              <a:t>array </a:t>
            </a:r>
            <a:r>
              <a:rPr lang="en-US" sz="1200" kern="1200" dirty="0" smtClean="0">
                <a:solidFill>
                  <a:schemeClr val="tx1"/>
                </a:solidFill>
                <a:effectLst/>
                <a:latin typeface="+mn-lt"/>
                <a:ea typeface="+mn-ea"/>
                <a:cs typeface="+mn-cs"/>
              </a:rPr>
              <a:t>is a list variable. That is, a variable that contains multiple elements indexed by numbers or strings. It enables you to </a:t>
            </a:r>
            <a:r>
              <a:rPr lang="en-US" sz="1200" kern="1200" dirty="0" err="1" smtClean="0">
                <a:solidFill>
                  <a:schemeClr val="tx1"/>
                </a:solidFill>
                <a:effectLst/>
                <a:latin typeface="+mn-lt"/>
                <a:ea typeface="+mn-ea"/>
                <a:cs typeface="+mn-cs"/>
              </a:rPr>
              <a:t>store,order</a:t>
            </a:r>
            <a:r>
              <a:rPr lang="en-US" sz="1200" kern="1200" dirty="0" smtClean="0">
                <a:solidFill>
                  <a:schemeClr val="tx1"/>
                </a:solidFill>
                <a:effectLst/>
                <a:latin typeface="+mn-lt"/>
                <a:ea typeface="+mn-ea"/>
                <a:cs typeface="+mn-cs"/>
              </a:rPr>
              <a:t>, and access many values under one name.</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a variable ,you can only store one value at a time . Arrays are special variables that allow you to overcome this limitation. An array allows you to store as many values as you want in the same variable. Each value is indexed within the array by a number or a string.</a:t>
            </a:r>
          </a:p>
          <a:p>
            <a:r>
              <a:rPr lang="en-US" sz="1200" kern="1200" dirty="0" smtClean="0">
                <a:solidFill>
                  <a:schemeClr val="tx1"/>
                </a:solidFill>
                <a:effectLst/>
                <a:latin typeface="+mn-lt"/>
                <a:ea typeface="+mn-ea"/>
                <a:cs typeface="+mn-cs"/>
              </a:rPr>
              <a:t>If a variable is a bucket, you can think of an array as a filing cabinet—(a single</a:t>
            </a:r>
          </a:p>
          <a:p>
            <a:r>
              <a:rPr lang="en-US" sz="1200" kern="1200" dirty="0" smtClean="0">
                <a:solidFill>
                  <a:schemeClr val="tx1"/>
                </a:solidFill>
                <a:effectLst/>
                <a:latin typeface="+mn-lt"/>
                <a:ea typeface="+mn-ea"/>
                <a:cs typeface="+mn-cs"/>
              </a:rPr>
              <a:t>container that can store many discrete items).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array is always one less than the number of elements the array contains.</a:t>
            </a:r>
          </a:p>
          <a:p>
            <a:endParaRPr lang="en-US" dirty="0"/>
          </a:p>
        </p:txBody>
      </p:sp>
      <p:sp>
        <p:nvSpPr>
          <p:cNvPr id="4" name="Slide Number Placeholder 3"/>
          <p:cNvSpPr>
            <a:spLocks noGrp="1"/>
          </p:cNvSpPr>
          <p:nvPr>
            <p:ph type="sldNum" sz="quarter" idx="10"/>
          </p:nvPr>
        </p:nvSpPr>
        <p:spPr/>
        <p:txBody>
          <a:bodyPr/>
          <a:lstStyle/>
          <a:p>
            <a:pPr>
              <a:defRPr/>
            </a:pPr>
            <a:fld id="{09806739-C791-46CE-93F0-517719BD1947}" type="slidenum">
              <a:rPr lang="en-US" smtClean="0"/>
              <a:pPr>
                <a:defRPr/>
              </a:pPr>
              <a:t>2</a:t>
            </a:fld>
            <a:endParaRPr lang="en-US"/>
          </a:p>
        </p:txBody>
      </p:sp>
    </p:spTree>
    <p:extLst>
      <p:ext uri="{BB962C8B-B14F-4D97-AF65-F5344CB8AC3E}">
        <p14:creationId xmlns:p14="http://schemas.microsoft.com/office/powerpoint/2010/main" val="39320386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r>
              <a:rPr lang="en-US" dirty="0" smtClean="0"/>
              <a:t>Pass the function return value to another variable.</a:t>
            </a:r>
          </a:p>
          <a:p>
            <a:pPr lvl="1">
              <a:buFontTx/>
              <a:buChar char="•"/>
            </a:pPr>
            <a:r>
              <a:rPr lang="en-US" dirty="0" smtClean="0"/>
              <a:t>&lt;?</a:t>
            </a:r>
            <a:r>
              <a:rPr lang="en-US" dirty="0" err="1" smtClean="0"/>
              <a:t>php</a:t>
            </a:r>
            <a:endParaRPr lang="en-US" dirty="0" smtClean="0"/>
          </a:p>
          <a:p>
            <a:pPr lvl="2"/>
            <a:r>
              <a:rPr lang="en-US" dirty="0" smtClean="0"/>
              <a:t>Function addition($val1,$val2)</a:t>
            </a:r>
          </a:p>
          <a:p>
            <a:pPr lvl="3"/>
            <a:r>
              <a:rPr lang="en-US" dirty="0" smtClean="0"/>
              <a:t>{</a:t>
            </a:r>
          </a:p>
          <a:p>
            <a:pPr lvl="3"/>
            <a:r>
              <a:rPr lang="en-US" dirty="0" smtClean="0"/>
              <a:t>	$sum = $val1 + $val2;</a:t>
            </a:r>
          </a:p>
          <a:p>
            <a:pPr lvl="3"/>
            <a:r>
              <a:rPr lang="en-US" dirty="0" smtClean="0"/>
              <a:t>	return $sum;</a:t>
            </a:r>
          </a:p>
          <a:p>
            <a:pPr lvl="3"/>
            <a:r>
              <a:rPr lang="en-US" dirty="0" smtClean="0"/>
              <a:t>}</a:t>
            </a:r>
          </a:p>
          <a:p>
            <a:pPr lvl="3"/>
            <a:r>
              <a:rPr lang="en-US" dirty="0" smtClean="0"/>
              <a:t>$</a:t>
            </a:r>
            <a:r>
              <a:rPr lang="en-US" dirty="0" err="1" smtClean="0"/>
              <a:t>new_val</a:t>
            </a:r>
            <a:r>
              <a:rPr lang="en-US" dirty="0" smtClean="0"/>
              <a:t> = addition(3,4);</a:t>
            </a:r>
          </a:p>
          <a:p>
            <a:pPr lvl="3"/>
            <a:r>
              <a:rPr lang="en-US" dirty="0" smtClean="0"/>
              <a:t>echo $</a:t>
            </a:r>
            <a:r>
              <a:rPr lang="en-US" dirty="0" err="1" smtClean="0"/>
              <a:t>new_val</a:t>
            </a:r>
            <a:r>
              <a:rPr lang="en-US" dirty="0" smtClean="0"/>
              <a:t>;</a:t>
            </a:r>
          </a:p>
          <a:p>
            <a:pPr lvl="3"/>
            <a:r>
              <a:rPr lang="en-US" dirty="0" smtClean="0"/>
              <a:t>?&gt;</a:t>
            </a:r>
          </a:p>
          <a:p>
            <a:pPr lvl="3"/>
            <a:endParaRPr lang="en-US" dirty="0" smtClean="0"/>
          </a:p>
          <a:p>
            <a:pPr lvl="3"/>
            <a:endParaRPr lang="en-US" dirty="0" smtClean="0"/>
          </a:p>
          <a:p>
            <a:pPr lvl="3"/>
            <a:endParaRPr lang="en-US" dirty="0" smtClean="0"/>
          </a:p>
        </p:txBody>
      </p:sp>
    </p:spTree>
    <p:extLst>
      <p:ext uri="{BB962C8B-B14F-4D97-AF65-F5344CB8AC3E}">
        <p14:creationId xmlns:p14="http://schemas.microsoft.com/office/powerpoint/2010/main" val="27150713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*HW:::: Writ e a function to +,-,* and / two numbers and return values.</a:t>
            </a:r>
          </a:p>
        </p:txBody>
      </p:sp>
    </p:spTree>
    <p:extLst>
      <p:ext uri="{BB962C8B-B14F-4D97-AF65-F5344CB8AC3E}">
        <p14:creationId xmlns:p14="http://schemas.microsoft.com/office/powerpoint/2010/main" val="2613511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A numeric array stores each array element with a numeric index.</a:t>
            </a:r>
          </a:p>
        </p:txBody>
      </p:sp>
    </p:spTree>
    <p:extLst>
      <p:ext uri="{BB962C8B-B14F-4D97-AF65-F5344CB8AC3E}">
        <p14:creationId xmlns:p14="http://schemas.microsoft.com/office/powerpoint/2010/main" val="3855377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An associative array, each ID key is associated with a value.</a:t>
            </a:r>
          </a:p>
          <a:p>
            <a:r>
              <a:rPr lang="en-US" smtClean="0"/>
              <a:t>When storing data about specific named values, a numerical array is not always the best way to do it.</a:t>
            </a:r>
          </a:p>
          <a:p>
            <a:r>
              <a:rPr lang="en-US" smtClean="0"/>
              <a:t>With associative arrays we can use the values as keys and assign values to them.</a:t>
            </a:r>
          </a:p>
        </p:txBody>
      </p:sp>
    </p:spTree>
    <p:extLst>
      <p:ext uri="{BB962C8B-B14F-4D97-AF65-F5344CB8AC3E}">
        <p14:creationId xmlns:p14="http://schemas.microsoft.com/office/powerpoint/2010/main" val="3359282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In a multidimensional array, each element in the main array can also be an array. And each element in the sub-array can be an array, and so on.</a:t>
            </a:r>
          </a:p>
        </p:txBody>
      </p:sp>
    </p:spTree>
    <p:extLst>
      <p:ext uri="{BB962C8B-B14F-4D97-AF65-F5344CB8AC3E}">
        <p14:creationId xmlns:p14="http://schemas.microsoft.com/office/powerpoint/2010/main" val="11816911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77500" lnSpcReduction="20000"/>
          </a:bodyPr>
          <a:lstStyle/>
          <a:p>
            <a:pPr>
              <a:defRPr/>
            </a:pPr>
            <a:r>
              <a:rPr lang="en-US" dirty="0" smtClean="0"/>
              <a:t>&lt;?</a:t>
            </a:r>
            <a:r>
              <a:rPr lang="en-US" dirty="0" err="1" smtClean="0"/>
              <a:t>php</a:t>
            </a:r>
            <a:endParaRPr lang="en-US" dirty="0" smtClean="0"/>
          </a:p>
          <a:p>
            <a:pPr>
              <a:defRPr/>
            </a:pPr>
            <a:r>
              <a:rPr lang="en-US" dirty="0" smtClean="0"/>
              <a:t>	$array1=array(4,8,15,16,23,42);</a:t>
            </a:r>
          </a:p>
          <a:p>
            <a:pPr>
              <a:defRPr/>
            </a:pPr>
            <a:r>
              <a:rPr lang="en-US" dirty="0" smtClean="0"/>
              <a:t>	echo “count:”.count($array1);</a:t>
            </a:r>
          </a:p>
          <a:p>
            <a:pPr>
              <a:defRPr/>
            </a:pPr>
            <a:endParaRPr lang="en-US" dirty="0" smtClean="0"/>
          </a:p>
          <a:p>
            <a:pPr>
              <a:defRPr/>
            </a:pPr>
            <a:r>
              <a:rPr lang="en-US" dirty="0" smtClean="0"/>
              <a:t>	echo “Max value: “.max($array1);</a:t>
            </a:r>
          </a:p>
          <a:p>
            <a:pPr>
              <a:defRPr/>
            </a:pPr>
            <a:r>
              <a:rPr lang="en-US" dirty="0" smtClean="0"/>
              <a:t>	echo “Min value: “.min($array1);</a:t>
            </a:r>
          </a:p>
          <a:p>
            <a:pPr>
              <a:defRPr/>
            </a:pPr>
            <a:endParaRPr lang="en-US" dirty="0" smtClean="0"/>
          </a:p>
          <a:p>
            <a:pPr>
              <a:defRPr/>
            </a:pPr>
            <a:r>
              <a:rPr lang="en-US" dirty="0" smtClean="0"/>
              <a:t>	sort($array1); </a:t>
            </a:r>
            <a:r>
              <a:rPr lang="en-US" dirty="0" err="1" smtClean="0"/>
              <a:t>print_r</a:t>
            </a:r>
            <a:r>
              <a:rPr lang="en-US" dirty="0" smtClean="0"/>
              <a:t>($array1);</a:t>
            </a:r>
          </a:p>
          <a:p>
            <a:pPr>
              <a:defRPr/>
            </a:pPr>
            <a:r>
              <a:rPr lang="en-US" dirty="0" smtClean="0"/>
              <a:t>	</a:t>
            </a:r>
          </a:p>
          <a:p>
            <a:pPr>
              <a:defRPr/>
            </a:pPr>
            <a:r>
              <a:rPr lang="en-US" dirty="0" smtClean="0"/>
              <a:t>	//sort in reverse order of the array.</a:t>
            </a:r>
          </a:p>
          <a:p>
            <a:pPr>
              <a:defRPr/>
            </a:pPr>
            <a:r>
              <a:rPr lang="en-US" dirty="0" smtClean="0"/>
              <a:t>	</a:t>
            </a:r>
            <a:r>
              <a:rPr lang="en-US" dirty="0" err="1" smtClean="0"/>
              <a:t>rsort</a:t>
            </a:r>
            <a:r>
              <a:rPr lang="en-US" dirty="0" smtClean="0"/>
              <a:t>($array1); </a:t>
            </a:r>
            <a:r>
              <a:rPr lang="en-US" dirty="0" err="1" smtClean="0"/>
              <a:t>print_r</a:t>
            </a:r>
            <a:r>
              <a:rPr lang="en-US" dirty="0" smtClean="0"/>
              <a:t>($array1);</a:t>
            </a:r>
          </a:p>
          <a:p>
            <a:pPr>
              <a:defRPr/>
            </a:pPr>
            <a:endParaRPr lang="en-US" dirty="0" smtClean="0"/>
          </a:p>
          <a:p>
            <a:pPr>
              <a:defRPr/>
            </a:pPr>
            <a:endParaRPr lang="en-US" dirty="0" smtClean="0"/>
          </a:p>
          <a:p>
            <a:pPr>
              <a:defRPr/>
            </a:pPr>
            <a:r>
              <a:rPr lang="en-US" dirty="0" smtClean="0"/>
              <a:t>	echo “implode &lt;/</a:t>
            </a:r>
            <a:r>
              <a:rPr lang="en-US" dirty="0" err="1" smtClean="0"/>
              <a:t>br</a:t>
            </a:r>
            <a:r>
              <a:rPr lang="en-US" dirty="0" smtClean="0"/>
              <a:t>&gt;”;</a:t>
            </a:r>
          </a:p>
          <a:p>
            <a:pPr>
              <a:defRPr/>
            </a:pPr>
            <a:r>
              <a:rPr lang="en-US" dirty="0" smtClean="0"/>
              <a:t>	$string 1= implode(“*”,$array1);</a:t>
            </a:r>
          </a:p>
          <a:p>
            <a:pPr>
              <a:defRPr/>
            </a:pPr>
            <a:endParaRPr lang="en-US" dirty="0" smtClean="0"/>
          </a:p>
          <a:p>
            <a:pPr>
              <a:defRPr/>
            </a:pPr>
            <a:endParaRPr lang="en-US" dirty="0" smtClean="0"/>
          </a:p>
          <a:p>
            <a:pPr>
              <a:defRPr/>
            </a:pPr>
            <a:r>
              <a:rPr lang="en-US" dirty="0" smtClean="0"/>
              <a:t>	echo  “explode &lt;</a:t>
            </a:r>
            <a:r>
              <a:rPr lang="en-US" dirty="0" err="1" smtClean="0"/>
              <a:t>br</a:t>
            </a:r>
            <a:r>
              <a:rPr lang="en-US" dirty="0" smtClean="0"/>
              <a:t>&gt;”;</a:t>
            </a:r>
          </a:p>
          <a:p>
            <a:pPr>
              <a:defRPr/>
            </a:pPr>
            <a:r>
              <a:rPr lang="en-US" dirty="0" smtClean="0"/>
              <a:t>	</a:t>
            </a:r>
            <a:r>
              <a:rPr lang="en-US" dirty="0" err="1" smtClean="0"/>
              <a:t>print_r</a:t>
            </a:r>
            <a:r>
              <a:rPr lang="en-US" dirty="0" smtClean="0"/>
              <a:t>(explode(“*”,$string1));</a:t>
            </a:r>
          </a:p>
          <a:p>
            <a:pPr>
              <a:defRPr/>
            </a:pPr>
            <a:endParaRPr lang="en-US" dirty="0" smtClean="0"/>
          </a:p>
          <a:p>
            <a:pPr>
              <a:defRPr/>
            </a:pPr>
            <a:r>
              <a:rPr lang="en-US" dirty="0" smtClean="0"/>
              <a:t>	echo “</a:t>
            </a:r>
            <a:r>
              <a:rPr lang="en-US" dirty="0" err="1" smtClean="0"/>
              <a:t>in_array</a:t>
            </a:r>
            <a:r>
              <a:rPr lang="en-US" dirty="0" smtClean="0"/>
              <a:t> function&lt;</a:t>
            </a:r>
            <a:r>
              <a:rPr lang="en-US" dirty="0" err="1" smtClean="0"/>
              <a:t>br</a:t>
            </a:r>
            <a:r>
              <a:rPr lang="en-US" dirty="0" smtClean="0"/>
              <a:t>&gt;”;</a:t>
            </a:r>
          </a:p>
          <a:p>
            <a:pPr>
              <a:defRPr/>
            </a:pPr>
            <a:r>
              <a:rPr lang="en-US" dirty="0" smtClean="0"/>
              <a:t>	echo </a:t>
            </a:r>
            <a:r>
              <a:rPr lang="en-US" dirty="0" err="1" smtClean="0"/>
              <a:t>in_array</a:t>
            </a:r>
            <a:r>
              <a:rPr lang="en-US" dirty="0" smtClean="0"/>
              <a:t>(15,$array1); //returns true or false.</a:t>
            </a:r>
          </a:p>
          <a:p>
            <a:pPr>
              <a:defRPr/>
            </a:pPr>
            <a:endParaRPr lang="en-US" dirty="0" smtClean="0"/>
          </a:p>
          <a:p>
            <a:pPr>
              <a:defRPr/>
            </a:pPr>
            <a:r>
              <a:rPr lang="en-US" dirty="0" smtClean="0"/>
              <a:t>	</a:t>
            </a:r>
            <a:br>
              <a:rPr lang="en-US" dirty="0" smtClean="0"/>
            </a:br>
            <a:endParaRPr lang="en-US" dirty="0" smtClean="0"/>
          </a:p>
          <a:p>
            <a:pPr>
              <a:defRPr/>
            </a:pPr>
            <a:r>
              <a:rPr lang="en-US" dirty="0" smtClean="0"/>
              <a:t>?&gt;</a:t>
            </a:r>
            <a:endParaRPr lang="en-US" dirty="0"/>
          </a:p>
        </p:txBody>
      </p:sp>
      <p:sp>
        <p:nvSpPr>
          <p:cNvPr id="4" name="Slide Number Placeholder 3"/>
          <p:cNvSpPr>
            <a:spLocks noGrp="1"/>
          </p:cNvSpPr>
          <p:nvPr>
            <p:ph type="sldNum" sz="quarter" idx="5"/>
          </p:nvPr>
        </p:nvSpPr>
        <p:spPr/>
        <p:txBody>
          <a:bodyPr/>
          <a:lstStyle/>
          <a:p>
            <a:pPr>
              <a:defRPr/>
            </a:pPr>
            <a:fld id="{C119429D-9A9E-44F4-ACC4-4C9DD4A01416}" type="slidenum">
              <a:rPr lang="en-US" smtClean="0"/>
              <a:pPr>
                <a:defRPr/>
              </a:pPr>
              <a:t>19</a:t>
            </a:fld>
            <a:endParaRPr lang="en-US"/>
          </a:p>
        </p:txBody>
      </p:sp>
    </p:spTree>
    <p:extLst>
      <p:ext uri="{BB962C8B-B14F-4D97-AF65-F5344CB8AC3E}">
        <p14:creationId xmlns:p14="http://schemas.microsoft.com/office/powerpoint/2010/main" val="4068087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9806739-C791-46CE-93F0-517719BD1947}" type="slidenum">
              <a:rPr lang="en-US" smtClean="0"/>
              <a:pPr>
                <a:defRPr/>
              </a:pPr>
              <a:t>20</a:t>
            </a:fld>
            <a:endParaRPr lang="en-US"/>
          </a:p>
        </p:txBody>
      </p:sp>
    </p:spTree>
    <p:extLst>
      <p:ext uri="{BB962C8B-B14F-4D97-AF65-F5344CB8AC3E}">
        <p14:creationId xmlns:p14="http://schemas.microsoft.com/office/powerpoint/2010/main" val="7640352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chemeClr val="tx1"/>
                </a:solidFill>
                <a:effectLst/>
                <a:latin typeface="+mn-lt"/>
                <a:ea typeface="+mn-ea"/>
                <a:cs typeface="+mn-cs"/>
              </a:rPr>
              <a:t>array_slice</a:t>
            </a:r>
            <a:r>
              <a:rPr lang="en-US" sz="1200" kern="1200" dirty="0" smtClean="0">
                <a:solidFill>
                  <a:schemeClr val="tx1"/>
                </a:solidFill>
                <a:effectLst/>
                <a:latin typeface="+mn-lt"/>
                <a:ea typeface="+mn-ea"/>
                <a:cs typeface="+mn-cs"/>
              </a:rPr>
              <a:t>() allows you to extract a chunk of an array. It accepts an array as an</a:t>
            </a:r>
          </a:p>
          <a:p>
            <a:r>
              <a:rPr lang="en-US" sz="1200" kern="1200" dirty="0" smtClean="0">
                <a:solidFill>
                  <a:schemeClr val="tx1"/>
                </a:solidFill>
                <a:effectLst/>
                <a:latin typeface="+mn-lt"/>
                <a:ea typeface="+mn-ea"/>
                <a:cs typeface="+mn-cs"/>
              </a:rPr>
              <a:t>argument, a starting position (offset), and an (optional) length. If the length is</a:t>
            </a:r>
          </a:p>
          <a:p>
            <a:r>
              <a:rPr lang="en-US" sz="1200" kern="1200" dirty="0" smtClean="0">
                <a:solidFill>
                  <a:schemeClr val="tx1"/>
                </a:solidFill>
                <a:effectLst/>
                <a:latin typeface="+mn-lt"/>
                <a:ea typeface="+mn-ea"/>
                <a:cs typeface="+mn-cs"/>
              </a:rPr>
              <a:t>omitted, </a:t>
            </a:r>
            <a:r>
              <a:rPr lang="en-US" sz="1200" kern="1200" dirty="0" err="1" smtClean="0">
                <a:solidFill>
                  <a:schemeClr val="tx1"/>
                </a:solidFill>
                <a:effectLst/>
                <a:latin typeface="+mn-lt"/>
                <a:ea typeface="+mn-ea"/>
                <a:cs typeface="+mn-cs"/>
              </a:rPr>
              <a:t>array_slice</a:t>
            </a:r>
            <a:r>
              <a:rPr lang="en-US" sz="1200" kern="1200" dirty="0" smtClean="0">
                <a:solidFill>
                  <a:schemeClr val="tx1"/>
                </a:solidFill>
                <a:effectLst/>
                <a:latin typeface="+mn-lt"/>
                <a:ea typeface="+mn-ea"/>
                <a:cs typeface="+mn-cs"/>
              </a:rPr>
              <a:t>() generously assumes that you want all elements from the</a:t>
            </a:r>
          </a:p>
          <a:p>
            <a:r>
              <a:rPr lang="en-US" sz="1200" kern="1200" dirty="0" smtClean="0">
                <a:solidFill>
                  <a:schemeClr val="tx1"/>
                </a:solidFill>
                <a:effectLst/>
                <a:latin typeface="+mn-lt"/>
                <a:ea typeface="+mn-ea"/>
                <a:cs typeface="+mn-cs"/>
              </a:rPr>
              <a:t>starting position onward returned. </a:t>
            </a:r>
            <a:r>
              <a:rPr lang="en-US" sz="1200" kern="1200" dirty="0" err="1" smtClean="0">
                <a:solidFill>
                  <a:schemeClr val="tx1"/>
                </a:solidFill>
                <a:effectLst/>
                <a:latin typeface="+mn-lt"/>
                <a:ea typeface="+mn-ea"/>
                <a:cs typeface="+mn-cs"/>
              </a:rPr>
              <a:t>array_slice</a:t>
            </a:r>
            <a:r>
              <a:rPr lang="en-US" sz="1200" kern="1200" dirty="0" smtClean="0">
                <a:solidFill>
                  <a:schemeClr val="tx1"/>
                </a:solidFill>
                <a:effectLst/>
                <a:latin typeface="+mn-lt"/>
                <a:ea typeface="+mn-ea"/>
                <a:cs typeface="+mn-cs"/>
              </a:rPr>
              <a:t>() does not alter the array you pass to</a:t>
            </a:r>
          </a:p>
          <a:p>
            <a:r>
              <a:rPr lang="en-US" sz="1200" kern="1200" dirty="0" smtClean="0">
                <a:solidFill>
                  <a:schemeClr val="tx1"/>
                </a:solidFill>
                <a:effectLst/>
                <a:latin typeface="+mn-lt"/>
                <a:ea typeface="+mn-ea"/>
                <a:cs typeface="+mn-cs"/>
              </a:rPr>
              <a:t>it. It returns a new array containing the elements you have requested.</a:t>
            </a:r>
          </a:p>
          <a:p>
            <a:endParaRPr lang="en-US" dirty="0"/>
          </a:p>
        </p:txBody>
      </p:sp>
      <p:sp>
        <p:nvSpPr>
          <p:cNvPr id="4" name="Slide Number Placeholder 3"/>
          <p:cNvSpPr>
            <a:spLocks noGrp="1"/>
          </p:cNvSpPr>
          <p:nvPr>
            <p:ph type="sldNum" sz="quarter" idx="10"/>
          </p:nvPr>
        </p:nvSpPr>
        <p:spPr/>
        <p:txBody>
          <a:bodyPr/>
          <a:lstStyle/>
          <a:p>
            <a:pPr>
              <a:defRPr/>
            </a:pPr>
            <a:fld id="{09806739-C791-46CE-93F0-517719BD1947}" type="slidenum">
              <a:rPr lang="en-US" smtClean="0"/>
              <a:pPr>
                <a:defRPr/>
              </a:pPr>
              <a:t>24</a:t>
            </a:fld>
            <a:endParaRPr lang="en-US"/>
          </a:p>
        </p:txBody>
      </p:sp>
    </p:spTree>
    <p:extLst>
      <p:ext uri="{BB962C8B-B14F-4D97-AF65-F5344CB8AC3E}">
        <p14:creationId xmlns:p14="http://schemas.microsoft.com/office/powerpoint/2010/main" val="36560621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Functions come in two flavors</a:t>
            </a:r>
          </a:p>
          <a:p>
            <a:pPr lvl="1"/>
            <a:r>
              <a:rPr lang="en-US" dirty="0" smtClean="0"/>
              <a:t>Built in</a:t>
            </a:r>
          </a:p>
          <a:p>
            <a:pPr lvl="1"/>
            <a:r>
              <a:rPr lang="en-US" dirty="0" smtClean="0"/>
              <a:t>User defined. </a:t>
            </a:r>
          </a:p>
          <a:p>
            <a:r>
              <a:rPr lang="en-US" dirty="0" smtClean="0"/>
              <a:t>PHP4 has hundreds of  built-in functions.</a:t>
            </a:r>
          </a:p>
          <a:p>
            <a:r>
              <a:rPr lang="en-US" dirty="0" smtClean="0"/>
              <a:t>E.g.  print()</a:t>
            </a:r>
          </a:p>
          <a:p>
            <a:pPr>
              <a:buFontTx/>
              <a:buNone/>
            </a:pPr>
            <a:r>
              <a:rPr lang="en-US" dirty="0" smtClean="0"/>
              <a:t>		</a:t>
            </a:r>
            <a:r>
              <a:rPr lang="en-US" dirty="0" err="1" smtClean="0"/>
              <a:t>printf</a:t>
            </a:r>
            <a:r>
              <a:rPr lang="en-US" dirty="0" smtClean="0"/>
              <a:t>(“Hello World”);</a:t>
            </a:r>
          </a:p>
          <a:p>
            <a:pPr>
              <a:buFontTx/>
              <a:buNone/>
            </a:pPr>
            <a:r>
              <a:rPr lang="en-US" dirty="0" smtClean="0"/>
              <a:t>	In this example, we called the print() function, passing it the string "Hello World".</a:t>
            </a:r>
          </a:p>
          <a:p>
            <a:endParaRPr lang="en-US" dirty="0"/>
          </a:p>
        </p:txBody>
      </p:sp>
      <p:sp>
        <p:nvSpPr>
          <p:cNvPr id="4" name="Slide Number Placeholder 3"/>
          <p:cNvSpPr>
            <a:spLocks noGrp="1"/>
          </p:cNvSpPr>
          <p:nvPr>
            <p:ph type="sldNum" sz="quarter" idx="10"/>
          </p:nvPr>
        </p:nvSpPr>
        <p:spPr/>
        <p:txBody>
          <a:bodyPr/>
          <a:lstStyle/>
          <a:p>
            <a:pPr>
              <a:defRPr/>
            </a:pPr>
            <a:fld id="{09806739-C791-46CE-93F0-517719BD1947}" type="slidenum">
              <a:rPr lang="en-US" smtClean="0"/>
              <a:pPr>
                <a:defRPr/>
              </a:pPr>
              <a:t>26</a:t>
            </a:fld>
            <a:endParaRPr lang="en-US"/>
          </a:p>
        </p:txBody>
      </p:sp>
    </p:spTree>
    <p:extLst>
      <p:ext uri="{BB962C8B-B14F-4D97-AF65-F5344CB8AC3E}">
        <p14:creationId xmlns:p14="http://schemas.microsoft.com/office/powerpoint/2010/main" val="1776987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 you cannot use the same name for functions, within the same php file. </a:t>
            </a:r>
          </a:p>
          <a:p>
            <a:r>
              <a:rPr lang="en-US" smtClean="0"/>
              <a:t>* You can use the passing parameter, in the function as follows.</a:t>
            </a:r>
          </a:p>
          <a:p>
            <a:r>
              <a:rPr lang="en-US" smtClean="0"/>
              <a:t>	e.g.</a:t>
            </a:r>
          </a:p>
          <a:p>
            <a:r>
              <a:rPr lang="en-US" smtClean="0"/>
              <a:t>	function say_hello($word)</a:t>
            </a:r>
          </a:p>
          <a:p>
            <a:r>
              <a:rPr lang="en-US" smtClean="0"/>
              <a:t>	{	</a:t>
            </a:r>
          </a:p>
          <a:p>
            <a:r>
              <a:rPr lang="en-US" smtClean="0"/>
              <a:t>		echo  “Hello {$word}! &lt;br&gt;”;</a:t>
            </a:r>
          </a:p>
          <a:p>
            <a:r>
              <a:rPr lang="en-US" smtClean="0"/>
              <a:t>	}</a:t>
            </a:r>
          </a:p>
          <a:p>
            <a:r>
              <a:rPr lang="en-US" smtClean="0"/>
              <a:t>	</a:t>
            </a:r>
          </a:p>
          <a:p>
            <a:r>
              <a:rPr lang="en-US" smtClean="0"/>
              <a:t>	//call the function as bellow</a:t>
            </a:r>
          </a:p>
          <a:p>
            <a:r>
              <a:rPr lang="en-US" smtClean="0"/>
              <a:t>	say_hello(“world”);</a:t>
            </a:r>
          </a:p>
          <a:p>
            <a:r>
              <a:rPr lang="en-US" smtClean="0"/>
              <a:t>	say_hello(“Everyone”);</a:t>
            </a:r>
          </a:p>
          <a:p>
            <a:r>
              <a:rPr lang="en-US" smtClean="0"/>
              <a:t>	</a:t>
            </a:r>
          </a:p>
        </p:txBody>
      </p:sp>
    </p:spTree>
    <p:extLst>
      <p:ext uri="{BB962C8B-B14F-4D97-AF65-F5344CB8AC3E}">
        <p14:creationId xmlns:p14="http://schemas.microsoft.com/office/powerpoint/2010/main" val="17741902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EC4AE668-F1CA-43CC-B224-31C4FB1DBC35}" type="datetimeFigureOut">
              <a:rPr lang="en-US" smtClean="0"/>
              <a:pPr>
                <a:defRPr/>
              </a:pPr>
              <a:t>9/20/2016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p>
            <a:pPr>
              <a:defRPr/>
            </a:pPr>
            <a:fld id="{C17EFC5B-740B-4522-A0AB-5F62F4C7676E}" type="slidenum">
              <a:rPr lang="en-US" smtClean="0"/>
              <a:pPr>
                <a:defRPr/>
              </a:pPr>
              <a:t>‹#›</a:t>
            </a:fld>
            <a:endParaRPr lang="en-US"/>
          </a:p>
        </p:txBody>
      </p:sp>
      <p:pic>
        <p:nvPicPr>
          <p:cNvPr id="1027" name="Picture 3" descr="C:\Users\Dell PC\Desktop\mainp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38" y="2133600"/>
            <a:ext cx="9162738" cy="23622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295431" y="4800600"/>
            <a:ext cx="8696169" cy="609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228600" y="2247901"/>
            <a:ext cx="3886200" cy="1981199"/>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130212749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6CD99824-1F69-4447-A1FA-885D9A971CFD}" type="datetimeFigureOut">
              <a:rPr lang="en-US" smtClean="0"/>
              <a:pPr>
                <a:defRPr/>
              </a:pPr>
              <a:t>9/20/2016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F3F0F90-7C74-4A0B-8F64-E4025412BFDF}" type="slidenum">
              <a:rPr lang="en-US" smtClean="0"/>
              <a:pPr>
                <a:defRPr/>
              </a:pPr>
              <a:t>‹#›</a:t>
            </a:fld>
            <a:endParaRPr lang="en-US"/>
          </a:p>
        </p:txBody>
      </p:sp>
    </p:spTree>
    <p:extLst>
      <p:ext uri="{BB962C8B-B14F-4D97-AF65-F5344CB8AC3E}">
        <p14:creationId xmlns:p14="http://schemas.microsoft.com/office/powerpoint/2010/main" val="252277444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E96A6526-D663-48E6-9215-CEB195B25779}" type="datetimeFigureOut">
              <a:rPr lang="en-US" smtClean="0"/>
              <a:pPr>
                <a:defRPr/>
              </a:pPr>
              <a:t>9/20/2016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8A039B4-C0FB-4C68-9D23-BFF8BCD28163}" type="slidenum">
              <a:rPr lang="en-US" smtClean="0"/>
              <a:pPr>
                <a:defRPr/>
              </a:pPr>
              <a:t>‹#›</a:t>
            </a:fld>
            <a:endParaRPr lang="en-US"/>
          </a:p>
        </p:txBody>
      </p:sp>
    </p:spTree>
    <p:extLst>
      <p:ext uri="{BB962C8B-B14F-4D97-AF65-F5344CB8AC3E}">
        <p14:creationId xmlns:p14="http://schemas.microsoft.com/office/powerpoint/2010/main" val="228613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2A8C5B54-1915-4CCF-BFE8-35A322F52A79}" type="datetimeFigureOut">
              <a:rPr lang="en-US" smtClean="0"/>
              <a:pPr>
                <a:defRPr/>
              </a:pPr>
              <a:t>9/20/2016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E6D9CF1-302D-4F0B-92B7-33217D1A59D2}" type="slidenum">
              <a:rPr lang="en-US" smtClean="0"/>
              <a:pPr>
                <a:defRPr/>
              </a:pPr>
              <a:t>‹#›</a:t>
            </a:fld>
            <a:endParaRPr lang="en-US"/>
          </a:p>
        </p:txBody>
      </p:sp>
      <p:pic>
        <p:nvPicPr>
          <p:cNvPr id="1026" name="Picture 2" descr="C:\Users\Dell PC\Desktop\templat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763"/>
            <a:ext cx="9144000" cy="35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81728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72DBDF9C-0C2C-44E4-A845-2D25F1BABF6B}" type="datetimeFigureOut">
              <a:rPr lang="en-US" smtClean="0"/>
              <a:pPr>
                <a:defRPr/>
              </a:pPr>
              <a:t>9/20/2016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A5E5768-A308-4713-BFA1-B86A1A28879A}" type="slidenum">
              <a:rPr lang="en-US" smtClean="0"/>
              <a:pPr>
                <a:defRPr/>
              </a:pPr>
              <a:t>‹#›</a:t>
            </a:fld>
            <a:endParaRPr lang="en-US"/>
          </a:p>
        </p:txBody>
      </p:sp>
    </p:spTree>
    <p:extLst>
      <p:ext uri="{BB962C8B-B14F-4D97-AF65-F5344CB8AC3E}">
        <p14:creationId xmlns:p14="http://schemas.microsoft.com/office/powerpoint/2010/main" val="4944108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165772F5-FBC4-4CEF-AE3F-43F45729A248}" type="datetimeFigureOut">
              <a:rPr lang="en-US" smtClean="0"/>
              <a:pPr>
                <a:defRPr/>
              </a:pPr>
              <a:t>9/20/2016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34C6ADA-1504-4291-A2C4-533E1D2E0AEF}" type="slidenum">
              <a:rPr lang="en-US" smtClean="0"/>
              <a:pPr>
                <a:defRPr/>
              </a:pPr>
              <a:t>‹#›</a:t>
            </a:fld>
            <a:endParaRPr lang="en-US"/>
          </a:p>
        </p:txBody>
      </p:sp>
    </p:spTree>
    <p:extLst>
      <p:ext uri="{BB962C8B-B14F-4D97-AF65-F5344CB8AC3E}">
        <p14:creationId xmlns:p14="http://schemas.microsoft.com/office/powerpoint/2010/main" val="11348156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DE2E72A5-4903-410D-8791-A372FD1F24FD}" type="datetimeFigureOut">
              <a:rPr lang="en-US" smtClean="0"/>
              <a:pPr>
                <a:defRPr/>
              </a:pPr>
              <a:t>9/20/2016</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C3AE5CF-A03A-4DBF-B1DB-DF3D5CB2024E}" type="slidenum">
              <a:rPr lang="en-US" smtClean="0"/>
              <a:pPr>
                <a:defRPr/>
              </a:pPr>
              <a:t>‹#›</a:t>
            </a:fld>
            <a:endParaRPr lang="en-US"/>
          </a:p>
        </p:txBody>
      </p:sp>
    </p:spTree>
    <p:extLst>
      <p:ext uri="{BB962C8B-B14F-4D97-AF65-F5344CB8AC3E}">
        <p14:creationId xmlns:p14="http://schemas.microsoft.com/office/powerpoint/2010/main" val="251186128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8FDD1508-1772-4A02-80CA-2EB513C787D2}" type="datetimeFigureOut">
              <a:rPr lang="en-US" smtClean="0"/>
              <a:pPr>
                <a:defRPr/>
              </a:pPr>
              <a:t>9/20/2016</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2B3ED1E-04D3-4624-AA03-F86959AA640D}" type="slidenum">
              <a:rPr lang="en-US" smtClean="0"/>
              <a:pPr>
                <a:defRPr/>
              </a:pPr>
              <a:t>‹#›</a:t>
            </a:fld>
            <a:endParaRPr lang="en-US"/>
          </a:p>
        </p:txBody>
      </p:sp>
    </p:spTree>
    <p:extLst>
      <p:ext uri="{BB962C8B-B14F-4D97-AF65-F5344CB8AC3E}">
        <p14:creationId xmlns:p14="http://schemas.microsoft.com/office/powerpoint/2010/main" val="20641964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51E7AA6-C5F1-48F7-90D3-6DDD94D4EDA2}" type="datetimeFigureOut">
              <a:rPr lang="en-US" smtClean="0"/>
              <a:pPr>
                <a:defRPr/>
              </a:pPr>
              <a:t>9/20/2016</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640B0EBB-2F9F-409B-93E8-4092BA6839E2}" type="slidenum">
              <a:rPr lang="en-US" smtClean="0"/>
              <a:pPr>
                <a:defRPr/>
              </a:pPr>
              <a:t>‹#›</a:t>
            </a:fld>
            <a:endParaRPr lang="en-US"/>
          </a:p>
        </p:txBody>
      </p:sp>
    </p:spTree>
    <p:extLst>
      <p:ext uri="{BB962C8B-B14F-4D97-AF65-F5344CB8AC3E}">
        <p14:creationId xmlns:p14="http://schemas.microsoft.com/office/powerpoint/2010/main" val="66664064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C16DCCC5-D01C-4F8B-9B0D-7F7EDD315DC6}" type="datetimeFigureOut">
              <a:rPr lang="en-US" smtClean="0"/>
              <a:pPr>
                <a:defRPr/>
              </a:pPr>
              <a:t>9/20/2016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C1EBEA3-F81C-42D0-B78D-3014A771B646}" type="slidenum">
              <a:rPr lang="en-US" smtClean="0"/>
              <a:pPr>
                <a:defRPr/>
              </a:pPr>
              <a:t>‹#›</a:t>
            </a:fld>
            <a:endParaRPr lang="en-US"/>
          </a:p>
        </p:txBody>
      </p:sp>
    </p:spTree>
    <p:extLst>
      <p:ext uri="{BB962C8B-B14F-4D97-AF65-F5344CB8AC3E}">
        <p14:creationId xmlns:p14="http://schemas.microsoft.com/office/powerpoint/2010/main" val="114493237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6BE074C9-74CC-4DE2-B1F3-373E5E47989D}" type="datetimeFigureOut">
              <a:rPr lang="en-US" smtClean="0"/>
              <a:pPr>
                <a:defRPr/>
              </a:pPr>
              <a:t>9/20/2016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9F5F67E-9C63-49F9-856D-181D3B7A99D0}" type="slidenum">
              <a:rPr lang="en-US" smtClean="0"/>
              <a:pPr>
                <a:defRPr/>
              </a:pPr>
              <a:t>‹#›</a:t>
            </a:fld>
            <a:endParaRPr lang="en-US"/>
          </a:p>
        </p:txBody>
      </p:sp>
    </p:spTree>
    <p:extLst>
      <p:ext uri="{BB962C8B-B14F-4D97-AF65-F5344CB8AC3E}">
        <p14:creationId xmlns:p14="http://schemas.microsoft.com/office/powerpoint/2010/main" val="5147184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905000"/>
            <a:ext cx="8229600" cy="4221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E78CB468-4193-42D6-A575-D53A1410C8CC}" type="datetimeFigureOut">
              <a:rPr lang="en-US" smtClean="0"/>
              <a:pPr>
                <a:defRPr/>
              </a:pPr>
              <a:t>9/20/2016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5F4C108-F6EC-4FF6-A109-4D6046DA9A05}" type="slidenum">
              <a:rPr lang="en-US" smtClean="0"/>
              <a:pPr>
                <a:defRPr/>
              </a:pPr>
              <a:t>‹#›</a:t>
            </a:fld>
            <a:endParaRPr lang="en-US"/>
          </a:p>
        </p:txBody>
      </p:sp>
      <p:pic>
        <p:nvPicPr>
          <p:cNvPr id="8" name="Picture 2" descr="C:\Users\Dell PC\Desktop\template2.jp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4763"/>
            <a:ext cx="9144000" cy="35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0384082"/>
      </p:ext>
    </p:extLst>
  </p:cSld>
  <p:clrMap bg1="lt1" tx1="dk1" bg2="lt2" tx2="dk2" accent1="accent1" accent2="accent2" accent3="accent3" accent4="accent4" accent5="accent5" accent6="accent6" hlink="hlink" folHlink="folHlink"/>
  <p:sldLayoutIdLst>
    <p:sldLayoutId id="2147483954"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ubtitle 2"/>
          <p:cNvSpPr>
            <a:spLocks noGrp="1"/>
          </p:cNvSpPr>
          <p:nvPr>
            <p:ph type="subTitle" idx="1"/>
          </p:nvPr>
        </p:nvSpPr>
        <p:spPr>
          <a:xfrm>
            <a:off x="381000" y="4800600"/>
            <a:ext cx="8077200" cy="1500188"/>
          </a:xfrm>
        </p:spPr>
        <p:txBody>
          <a:bodyPr>
            <a:normAutofit fontScale="62500" lnSpcReduction="20000"/>
          </a:bodyPr>
          <a:lstStyle/>
          <a:p>
            <a:pPr eaLnBrk="1" hangingPunct="1"/>
            <a:endParaRPr lang="en-US" sz="2400" b="1" dirty="0" smtClean="0"/>
          </a:p>
          <a:p>
            <a:pPr eaLnBrk="1" hangingPunct="1"/>
            <a:r>
              <a:rPr lang="en-US" sz="2400" b="1" dirty="0" smtClean="0">
                <a:solidFill>
                  <a:schemeClr val="accent2">
                    <a:lumMod val="40000"/>
                    <a:lumOff val="60000"/>
                  </a:schemeClr>
                </a:solidFill>
              </a:rPr>
              <a:t>Week 7 Server </a:t>
            </a:r>
            <a:r>
              <a:rPr lang="en-US" sz="2400" b="1" dirty="0">
                <a:solidFill>
                  <a:schemeClr val="accent2">
                    <a:lumMod val="40000"/>
                    <a:lumOff val="60000"/>
                  </a:schemeClr>
                </a:solidFill>
              </a:rPr>
              <a:t>side programming</a:t>
            </a:r>
            <a:endParaRPr lang="en-US" sz="2400" b="1" dirty="0" smtClean="0"/>
          </a:p>
          <a:p>
            <a:pPr eaLnBrk="1" hangingPunct="1"/>
            <a:r>
              <a:rPr lang="en-US" dirty="0" smtClean="0"/>
              <a:t>PHP Scripting Language</a:t>
            </a:r>
          </a:p>
          <a:p>
            <a:pPr eaLnBrk="1" hangingPunct="1"/>
            <a:r>
              <a:rPr lang="en-US" dirty="0" smtClean="0"/>
              <a:t>MySQL Database</a:t>
            </a:r>
          </a:p>
          <a:p>
            <a:pPr eaLnBrk="1" hangingPunct="1"/>
            <a:r>
              <a:rPr lang="en-US" dirty="0" smtClean="0"/>
              <a:t>Apache Server</a:t>
            </a:r>
          </a:p>
          <a:p>
            <a:pPr eaLnBrk="1" hangingPunct="1"/>
            <a:endParaRPr lang="en-US" dirty="0" smtClean="0"/>
          </a:p>
        </p:txBody>
      </p:sp>
      <p:sp>
        <p:nvSpPr>
          <p:cNvPr id="2" name="Title 1"/>
          <p:cNvSpPr>
            <a:spLocks noGrp="1"/>
          </p:cNvSpPr>
          <p:nvPr>
            <p:ph type="ctrTitle"/>
          </p:nvPr>
        </p:nvSpPr>
        <p:spPr>
          <a:xfrm>
            <a:off x="457200" y="2543175"/>
            <a:ext cx="3733800" cy="1673352"/>
          </a:xfrm>
        </p:spPr>
        <p:txBody>
          <a:bodyPr>
            <a:normAutofit/>
          </a:bodyPr>
          <a:lstStyle/>
          <a:p>
            <a:pPr eaLnBrk="1" fontAlgn="auto" hangingPunct="1">
              <a:spcAft>
                <a:spcPts val="0"/>
              </a:spcAft>
              <a:defRPr/>
            </a:pPr>
            <a:r>
              <a:rPr lang="en-US" sz="3200" dirty="0" smtClean="0"/>
              <a:t>IT4103 </a:t>
            </a:r>
            <a:br>
              <a:rPr lang="en-US" sz="3200" dirty="0" smtClean="0"/>
            </a:br>
            <a:r>
              <a:rPr lang="en-US" sz="3200" dirty="0" smtClean="0"/>
              <a:t> </a:t>
            </a:r>
            <a:r>
              <a:rPr lang="en-US" sz="3200" dirty="0"/>
              <a:t>W</a:t>
            </a:r>
            <a:r>
              <a:rPr lang="en-US" sz="3200" dirty="0" smtClean="0"/>
              <a:t>eb Programming</a:t>
            </a:r>
            <a:endParaRPr lang="en-US" sz="3200" dirty="0"/>
          </a:p>
        </p:txBody>
      </p:sp>
      <p:pic>
        <p:nvPicPr>
          <p:cNvPr id="819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1" y="5181600"/>
            <a:ext cx="1524000" cy="1345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3"/>
          <p:cNvSpPr txBox="1">
            <a:spLocks noChangeArrowheads="1"/>
          </p:cNvSpPr>
          <p:nvPr/>
        </p:nvSpPr>
        <p:spPr bwMode="auto">
          <a:xfrm>
            <a:off x="7162801"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a:t>
            </a:r>
            <a:endParaRPr lang="en-US" dirty="0"/>
          </a:p>
        </p:txBody>
      </p:sp>
      <p:pic>
        <p:nvPicPr>
          <p:cNvPr id="921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883" y="2057400"/>
            <a:ext cx="8990671"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a:spLocks noChangeArrowheads="1"/>
          </p:cNvSpPr>
          <p:nvPr/>
        </p:nvSpPr>
        <p:spPr bwMode="auto">
          <a:xfrm>
            <a:off x="7162801"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828916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4</a:t>
            </a:r>
            <a:endParaRPr lang="en-US" dirty="0"/>
          </a:p>
        </p:txBody>
      </p:sp>
      <p:sp>
        <p:nvSpPr>
          <p:cNvPr id="3" name="Content Placeholder 2"/>
          <p:cNvSpPr>
            <a:spLocks noGrp="1"/>
          </p:cNvSpPr>
          <p:nvPr>
            <p:ph idx="1"/>
          </p:nvPr>
        </p:nvSpPr>
        <p:spPr>
          <a:xfrm>
            <a:off x="152400" y="1524000"/>
            <a:ext cx="8991600" cy="4625975"/>
          </a:xfrm>
        </p:spPr>
        <p:txBody>
          <a:bodyPr>
            <a:normAutofit fontScale="85000" lnSpcReduction="10000"/>
          </a:bodyPr>
          <a:lstStyle/>
          <a:p>
            <a:pPr marL="119062" indent="0">
              <a:buNone/>
            </a:pPr>
            <a:r>
              <a:rPr lang="en-US" sz="2400" dirty="0" smtClean="0"/>
              <a:t>//</a:t>
            </a:r>
            <a:r>
              <a:rPr lang="en-US" sz="2400" dirty="0"/>
              <a:t>Looping Through an Associative Array with </a:t>
            </a:r>
            <a:r>
              <a:rPr lang="en-US" sz="2400" dirty="0" err="1"/>
              <a:t>foreach</a:t>
            </a:r>
            <a:endParaRPr lang="en-US" sz="2400" dirty="0" smtClean="0"/>
          </a:p>
          <a:p>
            <a:pPr marL="119062" indent="0">
              <a:buNone/>
            </a:pPr>
            <a:r>
              <a:rPr lang="en-US" dirty="0" smtClean="0"/>
              <a:t>&lt;?</a:t>
            </a:r>
            <a:r>
              <a:rPr lang="en-US" dirty="0" err="1"/>
              <a:t>php</a:t>
            </a:r>
            <a:endParaRPr lang="en-US" dirty="0"/>
          </a:p>
          <a:p>
            <a:pPr marL="119062" indent="0">
              <a:buNone/>
            </a:pPr>
            <a:r>
              <a:rPr lang="en-US" dirty="0"/>
              <a:t> $character = array (name=&gt;"</a:t>
            </a:r>
            <a:r>
              <a:rPr lang="en-US" dirty="0" err="1"/>
              <a:t>bob",occupation</a:t>
            </a:r>
            <a:r>
              <a:rPr lang="en-US" dirty="0"/>
              <a:t>=&gt;"superhero",</a:t>
            </a:r>
          </a:p>
          <a:p>
            <a:pPr marL="119062" indent="0">
              <a:buNone/>
            </a:pPr>
            <a:r>
              <a:rPr lang="en-US" dirty="0"/>
              <a:t> age=&gt;30,"special power"=&gt;"x-ray vision" );</a:t>
            </a:r>
          </a:p>
          <a:p>
            <a:pPr marL="119062" indent="0">
              <a:buNone/>
            </a:pPr>
            <a:endParaRPr lang="en-US" dirty="0"/>
          </a:p>
          <a:p>
            <a:pPr marL="119062" indent="0">
              <a:buNone/>
            </a:pPr>
            <a:r>
              <a:rPr lang="en-US" dirty="0"/>
              <a:t> </a:t>
            </a:r>
            <a:r>
              <a:rPr lang="en-US" dirty="0" err="1"/>
              <a:t>foreach</a:t>
            </a:r>
            <a:r>
              <a:rPr lang="en-US" dirty="0"/>
              <a:t> ( $character as $key=&gt;$</a:t>
            </a:r>
            <a:r>
              <a:rPr lang="en-US" dirty="0" err="1"/>
              <a:t>val</a:t>
            </a:r>
            <a:r>
              <a:rPr lang="en-US" dirty="0"/>
              <a:t> )</a:t>
            </a:r>
          </a:p>
          <a:p>
            <a:pPr marL="119062" indent="0">
              <a:buNone/>
            </a:pPr>
            <a:r>
              <a:rPr lang="en-US" dirty="0"/>
              <a:t> {</a:t>
            </a:r>
          </a:p>
          <a:p>
            <a:pPr marL="119062" indent="0">
              <a:buNone/>
            </a:pPr>
            <a:r>
              <a:rPr lang="en-US" dirty="0"/>
              <a:t> print "$key = $</a:t>
            </a:r>
            <a:r>
              <a:rPr lang="en-US" dirty="0" err="1"/>
              <a:t>val</a:t>
            </a:r>
            <a:r>
              <a:rPr lang="en-US" dirty="0"/>
              <a:t>&lt;</a:t>
            </a:r>
            <a:r>
              <a:rPr lang="en-US" dirty="0" err="1"/>
              <a:t>br</a:t>
            </a:r>
            <a:r>
              <a:rPr lang="en-US" dirty="0"/>
              <a:t>&gt;";</a:t>
            </a:r>
          </a:p>
          <a:p>
            <a:pPr marL="119062" indent="0">
              <a:buNone/>
            </a:pPr>
            <a:r>
              <a:rPr lang="en-US" dirty="0"/>
              <a:t> }</a:t>
            </a:r>
          </a:p>
          <a:p>
            <a:pPr marL="119062" indent="0">
              <a:buNone/>
            </a:pPr>
            <a:r>
              <a:rPr lang="en-US" dirty="0" smtClean="0"/>
              <a:t> ?&gt;</a:t>
            </a:r>
            <a:endParaRPr lang="en-US" dirty="0"/>
          </a:p>
        </p:txBody>
      </p:sp>
      <p:sp>
        <p:nvSpPr>
          <p:cNvPr id="4" name="TextBox 3"/>
          <p:cNvSpPr txBox="1">
            <a:spLocks noChangeArrowheads="1"/>
          </p:cNvSpPr>
          <p:nvPr/>
        </p:nvSpPr>
        <p:spPr bwMode="auto">
          <a:xfrm>
            <a:off x="7162801"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507381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5</a:t>
            </a:r>
            <a:endParaRPr lang="en-US" dirty="0"/>
          </a:p>
        </p:txBody>
      </p:sp>
      <p:sp>
        <p:nvSpPr>
          <p:cNvPr id="3" name="Content Placeholder 2"/>
          <p:cNvSpPr>
            <a:spLocks noGrp="1"/>
          </p:cNvSpPr>
          <p:nvPr>
            <p:ph idx="1"/>
          </p:nvPr>
        </p:nvSpPr>
        <p:spPr>
          <a:xfrm>
            <a:off x="457200" y="1600200"/>
            <a:ext cx="8229600" cy="5105400"/>
          </a:xfrm>
        </p:spPr>
        <p:txBody>
          <a:bodyPr>
            <a:normAutofit lnSpcReduction="10000"/>
          </a:bodyPr>
          <a:lstStyle/>
          <a:p>
            <a:pPr marL="119062" indent="0">
              <a:buNone/>
            </a:pPr>
            <a:r>
              <a:rPr lang="en-US" sz="1800" dirty="0"/>
              <a:t>&lt;?</a:t>
            </a:r>
            <a:r>
              <a:rPr lang="en-US" sz="1800" dirty="0" err="1"/>
              <a:t>php</a:t>
            </a:r>
            <a:endParaRPr lang="en-US" sz="1800" dirty="0"/>
          </a:p>
          <a:p>
            <a:pPr marL="119062" indent="0">
              <a:buNone/>
            </a:pPr>
            <a:r>
              <a:rPr lang="en-US" sz="1800" dirty="0"/>
              <a:t>$students =array( "name"=&gt;"</a:t>
            </a:r>
            <a:r>
              <a:rPr lang="en-US" sz="1800" dirty="0" err="1"/>
              <a:t>saman</a:t>
            </a:r>
            <a:r>
              <a:rPr lang="en-US" sz="1800" dirty="0"/>
              <a:t>", "Address"=&gt;"Kandy Rd, </a:t>
            </a:r>
            <a:r>
              <a:rPr lang="en-US" sz="1800" dirty="0" err="1"/>
              <a:t>Malabe</a:t>
            </a:r>
            <a:r>
              <a:rPr lang="en-US" sz="1800" dirty="0"/>
              <a:t>", "TP"=&gt;"+94-812-456789", "Email"=&gt;"</a:t>
            </a:r>
            <a:r>
              <a:rPr lang="en-US" sz="1800" dirty="0" smtClean="0"/>
              <a:t>Saman@sliate.lk</a:t>
            </a:r>
            <a:r>
              <a:rPr lang="en-US" sz="1800" dirty="0"/>
              <a:t>");</a:t>
            </a:r>
          </a:p>
          <a:p>
            <a:pPr marL="119062" indent="0">
              <a:buNone/>
            </a:pPr>
            <a:r>
              <a:rPr lang="en-US" sz="1800" dirty="0" err="1"/>
              <a:t>foreach</a:t>
            </a:r>
            <a:r>
              <a:rPr lang="en-US" sz="1800" dirty="0"/>
              <a:t>($students as $key=&gt;$temp)</a:t>
            </a:r>
          </a:p>
          <a:p>
            <a:pPr marL="119062" indent="0">
              <a:buNone/>
            </a:pPr>
            <a:r>
              <a:rPr lang="en-US" sz="1800" dirty="0"/>
              <a:t>{</a:t>
            </a:r>
          </a:p>
          <a:p>
            <a:pPr marL="119062" indent="0">
              <a:buNone/>
            </a:pPr>
            <a:r>
              <a:rPr lang="en-US" sz="1800" dirty="0"/>
              <a:t>echo "$key = $temp","&lt;BR&gt;";</a:t>
            </a:r>
          </a:p>
          <a:p>
            <a:pPr marL="119062" indent="0">
              <a:buNone/>
            </a:pPr>
            <a:r>
              <a:rPr lang="en-US" sz="1800" dirty="0"/>
              <a:t>}</a:t>
            </a:r>
          </a:p>
          <a:p>
            <a:pPr marL="119062" indent="0">
              <a:buNone/>
            </a:pPr>
            <a:r>
              <a:rPr lang="en-US" sz="1800" dirty="0" err="1"/>
              <a:t>print_r</a:t>
            </a:r>
            <a:r>
              <a:rPr lang="en-US" sz="1800" dirty="0"/>
              <a:t> ($marks);</a:t>
            </a:r>
          </a:p>
          <a:p>
            <a:pPr marL="119062" indent="0">
              <a:buNone/>
            </a:pPr>
            <a:r>
              <a:rPr lang="en-US" sz="1800" dirty="0" err="1"/>
              <a:t>print_r</a:t>
            </a:r>
            <a:r>
              <a:rPr lang="en-US" sz="1800" dirty="0"/>
              <a:t> ($students);</a:t>
            </a:r>
          </a:p>
          <a:p>
            <a:pPr marL="119062" indent="0">
              <a:buNone/>
            </a:pPr>
            <a:r>
              <a:rPr lang="en-US" sz="1800" dirty="0"/>
              <a:t>?&gt;</a:t>
            </a:r>
          </a:p>
          <a:p>
            <a:pPr marL="119062" indent="0">
              <a:buNone/>
            </a:pPr>
            <a:r>
              <a:rPr lang="en-US" sz="1800" b="1" dirty="0"/>
              <a:t>Output</a:t>
            </a:r>
            <a:endParaRPr lang="en-US" sz="1800" dirty="0"/>
          </a:p>
          <a:p>
            <a:pPr marL="119062" indent="0">
              <a:buNone/>
            </a:pPr>
            <a:r>
              <a:rPr lang="en-US" sz="1800" b="1" dirty="0"/>
              <a:t> </a:t>
            </a:r>
            <a:r>
              <a:rPr lang="en-US" sz="1800" dirty="0" smtClean="0"/>
              <a:t>name </a:t>
            </a:r>
            <a:r>
              <a:rPr lang="en-US" sz="1800" dirty="0"/>
              <a:t>= </a:t>
            </a:r>
            <a:r>
              <a:rPr lang="en-US" sz="1800" dirty="0" err="1"/>
              <a:t>saman</a:t>
            </a:r>
            <a:r>
              <a:rPr lang="en-US" sz="1800" dirty="0"/>
              <a:t/>
            </a:r>
            <a:br>
              <a:rPr lang="en-US" sz="1800" dirty="0"/>
            </a:br>
            <a:r>
              <a:rPr lang="en-US" sz="1800" dirty="0"/>
              <a:t>Address = Kandy Rd, </a:t>
            </a:r>
            <a:r>
              <a:rPr lang="en-US" sz="1800" dirty="0" err="1"/>
              <a:t>Malabe</a:t>
            </a:r>
            <a:r>
              <a:rPr lang="en-US" sz="1800" dirty="0"/>
              <a:t/>
            </a:r>
            <a:br>
              <a:rPr lang="en-US" sz="1800" dirty="0"/>
            </a:br>
            <a:r>
              <a:rPr lang="en-US" sz="1800" dirty="0"/>
              <a:t>TP = +94-812-456789</a:t>
            </a:r>
            <a:br>
              <a:rPr lang="en-US" sz="1800" dirty="0"/>
            </a:br>
            <a:r>
              <a:rPr lang="en-US" sz="1800" dirty="0"/>
              <a:t>Email = </a:t>
            </a:r>
            <a:r>
              <a:rPr lang="en-US" sz="1800" dirty="0" smtClean="0"/>
              <a:t>Saman@sliate.lk</a:t>
            </a:r>
            <a:r>
              <a:rPr lang="en-US" sz="1800" dirty="0"/>
              <a:t/>
            </a:r>
            <a:br>
              <a:rPr lang="en-US" sz="1800" dirty="0"/>
            </a:br>
            <a:r>
              <a:rPr lang="en-US" sz="1800" dirty="0"/>
              <a:t>Array ( [name] =&gt; </a:t>
            </a:r>
            <a:r>
              <a:rPr lang="en-US" sz="1800" dirty="0" err="1"/>
              <a:t>saman</a:t>
            </a:r>
            <a:r>
              <a:rPr lang="en-US" sz="1800" dirty="0"/>
              <a:t> [Address] =&gt; Kandy Rd, </a:t>
            </a:r>
            <a:r>
              <a:rPr lang="en-US" sz="1800" dirty="0" err="1"/>
              <a:t>Malabe</a:t>
            </a:r>
            <a:r>
              <a:rPr lang="en-US" sz="1800" dirty="0"/>
              <a:t> [TP] =&gt; +94-812-456789 [Email] =&gt; </a:t>
            </a:r>
            <a:r>
              <a:rPr lang="en-US" sz="1800" dirty="0" smtClean="0"/>
              <a:t>Saman@sliate.lk </a:t>
            </a:r>
            <a:r>
              <a:rPr lang="en-US" sz="1800" dirty="0"/>
              <a:t>)</a:t>
            </a:r>
          </a:p>
          <a:p>
            <a:endParaRPr lang="en-US" dirty="0"/>
          </a:p>
        </p:txBody>
      </p:sp>
      <p:sp>
        <p:nvSpPr>
          <p:cNvPr id="4" name="TextBox 3"/>
          <p:cNvSpPr txBox="1">
            <a:spLocks noChangeArrowheads="1"/>
          </p:cNvSpPr>
          <p:nvPr/>
        </p:nvSpPr>
        <p:spPr bwMode="auto">
          <a:xfrm>
            <a:off x="7162801"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927631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6</a:t>
            </a:r>
            <a:endParaRPr lang="en-US" dirty="0"/>
          </a:p>
        </p:txBody>
      </p:sp>
      <p:sp>
        <p:nvSpPr>
          <p:cNvPr id="3" name="Content Placeholder 2"/>
          <p:cNvSpPr>
            <a:spLocks noGrp="1"/>
          </p:cNvSpPr>
          <p:nvPr>
            <p:ph idx="1"/>
          </p:nvPr>
        </p:nvSpPr>
        <p:spPr>
          <a:xfrm>
            <a:off x="457200" y="1774825"/>
            <a:ext cx="8229600" cy="4930775"/>
          </a:xfrm>
        </p:spPr>
        <p:txBody>
          <a:bodyPr>
            <a:normAutofit fontScale="92500" lnSpcReduction="20000"/>
          </a:bodyPr>
          <a:lstStyle/>
          <a:p>
            <a:pPr marL="119062" indent="0">
              <a:buNone/>
            </a:pPr>
            <a:r>
              <a:rPr lang="en-US" sz="1800" dirty="0"/>
              <a:t>&lt;?</a:t>
            </a:r>
            <a:r>
              <a:rPr lang="en-US" sz="1800" dirty="0" err="1"/>
              <a:t>php</a:t>
            </a:r>
            <a:endParaRPr lang="en-US" sz="1800" dirty="0"/>
          </a:p>
          <a:p>
            <a:pPr marL="119062" indent="0">
              <a:buNone/>
            </a:pPr>
            <a:r>
              <a:rPr lang="en-US" sz="1800" dirty="0"/>
              <a:t>$tab = array ('zero', 'one', 'two');</a:t>
            </a:r>
          </a:p>
          <a:p>
            <a:pPr marL="119062" indent="0">
              <a:buNone/>
            </a:pPr>
            <a:r>
              <a:rPr lang="en-US" sz="1800" dirty="0"/>
              <a:t>//$tab = array (0 =&gt; 'zero', 1 =&gt; 'one', 2 =&gt; 'two');</a:t>
            </a:r>
          </a:p>
          <a:p>
            <a:pPr marL="119062" indent="0">
              <a:buNone/>
            </a:pPr>
            <a:r>
              <a:rPr lang="en-US" sz="1800" dirty="0"/>
              <a:t>//$tab[0] = 'zero'; $tab[1] = 'one'; $tab[2] = 'two';</a:t>
            </a:r>
          </a:p>
          <a:p>
            <a:pPr marL="119062" indent="0">
              <a:buNone/>
            </a:pPr>
            <a:r>
              <a:rPr lang="en-US" sz="1800" dirty="0"/>
              <a:t>//$tab[] = 'zero'; $tab[] = 'one'; $tab[] = 'two';</a:t>
            </a:r>
          </a:p>
          <a:p>
            <a:pPr marL="119062" indent="0">
              <a:buNone/>
            </a:pPr>
            <a:r>
              <a:rPr lang="en-US" sz="1800" dirty="0"/>
              <a:t>$capitals = array ('Italy' =&gt; 'Rome', 'France' =&gt; 'Paris');</a:t>
            </a:r>
          </a:p>
          <a:p>
            <a:pPr marL="119062" indent="0">
              <a:buNone/>
            </a:pPr>
            <a:r>
              <a:rPr lang="en-US" sz="1800" dirty="0"/>
              <a:t>//$capitals['Italy'] = 'Rome'; </a:t>
            </a:r>
          </a:p>
          <a:p>
            <a:pPr marL="119062" indent="0">
              <a:buNone/>
            </a:pPr>
            <a:r>
              <a:rPr lang="en-US" sz="1800" dirty="0"/>
              <a:t>//$capitals['France'] = 'Paris';</a:t>
            </a:r>
          </a:p>
          <a:p>
            <a:pPr marL="119062" indent="0">
              <a:buNone/>
            </a:pPr>
            <a:r>
              <a:rPr lang="en-US" sz="1800" dirty="0"/>
              <a:t>for ($i = 0; $i &lt; 3; $i++) {</a:t>
            </a:r>
          </a:p>
          <a:p>
            <a:pPr marL="119062" indent="0">
              <a:buNone/>
            </a:pPr>
            <a:r>
              <a:rPr lang="en-US" sz="1800" dirty="0"/>
              <a:t>echo "$i =&gt; $tab[$i]"."&lt;</a:t>
            </a:r>
            <a:r>
              <a:rPr lang="en-US" sz="1800" dirty="0" err="1"/>
              <a:t>br</a:t>
            </a:r>
            <a:r>
              <a:rPr lang="en-US" sz="1800" dirty="0"/>
              <a:t>&gt;";</a:t>
            </a:r>
          </a:p>
          <a:p>
            <a:pPr marL="119062" indent="0">
              <a:buNone/>
            </a:pPr>
            <a:r>
              <a:rPr lang="en-US" sz="1800" dirty="0"/>
              <a:t>}</a:t>
            </a:r>
          </a:p>
          <a:p>
            <a:pPr marL="119062" indent="0">
              <a:buNone/>
            </a:pPr>
            <a:r>
              <a:rPr lang="en-US" sz="1800" dirty="0" err="1"/>
              <a:t>foreach</a:t>
            </a:r>
            <a:r>
              <a:rPr lang="en-US" sz="1800" dirty="0"/>
              <a:t> ($capitals as $cap) {</a:t>
            </a:r>
          </a:p>
          <a:p>
            <a:pPr marL="119062" indent="0">
              <a:buNone/>
            </a:pPr>
            <a:r>
              <a:rPr lang="en-US" sz="1800" dirty="0"/>
              <a:t>echo "$cap"."&lt;</a:t>
            </a:r>
            <a:r>
              <a:rPr lang="en-US" sz="1800" dirty="0" err="1"/>
              <a:t>br</a:t>
            </a:r>
            <a:r>
              <a:rPr lang="en-US" sz="1800" dirty="0"/>
              <a:t>&gt;";</a:t>
            </a:r>
          </a:p>
          <a:p>
            <a:pPr marL="119062" indent="0">
              <a:buNone/>
            </a:pPr>
            <a:r>
              <a:rPr lang="en-US" sz="1800" dirty="0"/>
              <a:t>}</a:t>
            </a:r>
          </a:p>
          <a:p>
            <a:pPr marL="119062" indent="0">
              <a:buNone/>
            </a:pPr>
            <a:r>
              <a:rPr lang="en-US" sz="1800" dirty="0" err="1"/>
              <a:t>foreach</a:t>
            </a:r>
            <a:r>
              <a:rPr lang="en-US" sz="1800" dirty="0"/>
              <a:t> ($capitals as $country =&gt; $cap) {</a:t>
            </a:r>
          </a:p>
          <a:p>
            <a:pPr marL="119062" indent="0">
              <a:buNone/>
            </a:pPr>
            <a:r>
              <a:rPr lang="en-US" sz="1800" dirty="0"/>
              <a:t>echo "$country =&gt; $cap"."&lt;</a:t>
            </a:r>
            <a:r>
              <a:rPr lang="en-US" sz="1800" dirty="0" err="1"/>
              <a:t>br</a:t>
            </a:r>
            <a:r>
              <a:rPr lang="en-US" sz="1800" dirty="0"/>
              <a:t>&gt;";</a:t>
            </a:r>
          </a:p>
          <a:p>
            <a:pPr marL="119062" indent="0">
              <a:buNone/>
            </a:pPr>
            <a:r>
              <a:rPr lang="en-US" sz="1800" dirty="0"/>
              <a:t>}</a:t>
            </a:r>
          </a:p>
          <a:p>
            <a:pPr marL="119062" indent="0">
              <a:buNone/>
            </a:pPr>
            <a:r>
              <a:rPr lang="en-US" sz="1800" dirty="0"/>
              <a:t>?&gt;</a:t>
            </a:r>
          </a:p>
        </p:txBody>
      </p:sp>
      <p:sp>
        <p:nvSpPr>
          <p:cNvPr id="4" name="TextBox 3"/>
          <p:cNvSpPr txBox="1">
            <a:spLocks noChangeArrowheads="1"/>
          </p:cNvSpPr>
          <p:nvPr/>
        </p:nvSpPr>
        <p:spPr bwMode="auto">
          <a:xfrm>
            <a:off x="7162801"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9371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p:cNvSpPr>
          <p:nvPr>
            <p:ph type="title"/>
          </p:nvPr>
        </p:nvSpPr>
        <p:spPr bwMode="auto">
          <a:xfrm>
            <a:off x="457200" y="152400"/>
            <a:ext cx="8229600" cy="1250950"/>
          </a:xfrm>
        </p:spPr>
        <p:txBody>
          <a:bodyPr wrap="square" tIns="45720" bIns="45720" numCol="1" anchorCtr="0" compatLnSpc="1">
            <a:prstTxWarp prst="textNoShape">
              <a:avLst/>
            </a:prstTxWarp>
          </a:bodyPr>
          <a:lstStyle/>
          <a:p>
            <a:pPr>
              <a:defRPr/>
            </a:pPr>
            <a:r>
              <a:rPr lang="en-US" smtClean="0"/>
              <a:t>Multidimensional Array</a:t>
            </a:r>
          </a:p>
        </p:txBody>
      </p:sp>
      <p:sp>
        <p:nvSpPr>
          <p:cNvPr id="43011" name="Rectangle 3"/>
          <p:cNvSpPr>
            <a:spLocks noGrp="1"/>
          </p:cNvSpPr>
          <p:nvPr>
            <p:ph idx="1"/>
          </p:nvPr>
        </p:nvSpPr>
        <p:spPr/>
        <p:txBody>
          <a:bodyPr/>
          <a:lstStyle/>
          <a:p>
            <a:r>
              <a:rPr lang="en-US" smtClean="0"/>
              <a:t>In a multidimensional array, each element in the main array can also be an array. And each element in the sub-array can be an array, and so on.</a:t>
            </a:r>
          </a:p>
          <a:p>
            <a:r>
              <a:rPr lang="en-US" smtClean="0"/>
              <a:t>Example</a:t>
            </a:r>
          </a:p>
          <a:p>
            <a:endParaRPr lang="en-US" smtClean="0"/>
          </a:p>
        </p:txBody>
      </p:sp>
      <p:sp>
        <p:nvSpPr>
          <p:cNvPr id="4" name="Rectangle 3"/>
          <p:cNvSpPr/>
          <p:nvPr/>
        </p:nvSpPr>
        <p:spPr>
          <a:xfrm>
            <a:off x="2209800" y="4572000"/>
            <a:ext cx="6324600" cy="1981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defRPr/>
            </a:pPr>
            <a:r>
              <a:rPr lang="en-US" b="1" dirty="0">
                <a:solidFill>
                  <a:schemeClr val="tx1"/>
                </a:solidFill>
                <a:latin typeface="Arial" charset="0"/>
                <a:cs typeface="Arial" charset="0"/>
              </a:rPr>
              <a:t>$families = </a:t>
            </a:r>
            <a:r>
              <a:rPr lang="en-US" b="1" dirty="0">
                <a:solidFill>
                  <a:srgbClr val="FF3300"/>
                </a:solidFill>
                <a:latin typeface="Arial" charset="0"/>
                <a:cs typeface="Arial" charset="0"/>
              </a:rPr>
              <a:t>array</a:t>
            </a:r>
            <a:r>
              <a:rPr lang="en-US" b="1" dirty="0">
                <a:solidFill>
                  <a:schemeClr val="tx1"/>
                </a:solidFill>
                <a:latin typeface="Arial" charset="0"/>
                <a:cs typeface="Arial" charset="0"/>
              </a:rPr>
              <a:t/>
            </a:r>
            <a:br>
              <a:rPr lang="en-US" b="1" dirty="0">
                <a:solidFill>
                  <a:schemeClr val="tx1"/>
                </a:solidFill>
                <a:latin typeface="Arial" charset="0"/>
                <a:cs typeface="Arial" charset="0"/>
              </a:rPr>
            </a:br>
            <a:r>
              <a:rPr lang="en-US" b="1" dirty="0">
                <a:solidFill>
                  <a:schemeClr val="tx1"/>
                </a:solidFill>
                <a:latin typeface="Arial" charset="0"/>
                <a:cs typeface="Arial" charset="0"/>
              </a:rPr>
              <a:t>  (</a:t>
            </a:r>
          </a:p>
          <a:p>
            <a:pPr>
              <a:defRPr/>
            </a:pPr>
            <a:r>
              <a:rPr lang="en-US" b="1" dirty="0">
                <a:solidFill>
                  <a:schemeClr val="tx1"/>
                </a:solidFill>
                <a:latin typeface="Arial" charset="0"/>
                <a:cs typeface="Arial" charset="0"/>
              </a:rPr>
              <a:t>"Griffin"=&gt;array ( "Peter",  "Lois",  "Megan"  ),</a:t>
            </a:r>
            <a:br>
              <a:rPr lang="en-US" b="1" dirty="0">
                <a:solidFill>
                  <a:schemeClr val="tx1"/>
                </a:solidFill>
                <a:latin typeface="Arial" charset="0"/>
                <a:cs typeface="Arial" charset="0"/>
              </a:rPr>
            </a:br>
            <a:r>
              <a:rPr lang="en-US" b="1" dirty="0">
                <a:solidFill>
                  <a:schemeClr val="tx1"/>
                </a:solidFill>
                <a:latin typeface="Arial" charset="0"/>
                <a:cs typeface="Arial" charset="0"/>
              </a:rPr>
              <a:t>  "Quagmire"=&gt;array (  "Glenn"  ) </a:t>
            </a:r>
          </a:p>
          <a:p>
            <a:pPr>
              <a:defRPr/>
            </a:pPr>
            <a:r>
              <a:rPr lang="en-US" b="1" dirty="0">
                <a:solidFill>
                  <a:schemeClr val="tx1"/>
                </a:solidFill>
                <a:latin typeface="Arial" charset="0"/>
                <a:cs typeface="Arial" charset="0"/>
              </a:rPr>
              <a:t>);</a:t>
            </a:r>
          </a:p>
        </p:txBody>
      </p:sp>
      <p:sp>
        <p:nvSpPr>
          <p:cNvPr id="5" name="TextBox 3"/>
          <p:cNvSpPr txBox="1">
            <a:spLocks noChangeArrowheads="1"/>
          </p:cNvSpPr>
          <p:nvPr/>
        </p:nvSpPr>
        <p:spPr bwMode="auto">
          <a:xfrm>
            <a:off x="7162801"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p:txBody>
          <a:bodyPr>
            <a:normAutofit fontScale="92500" lnSpcReduction="10000"/>
          </a:bodyPr>
          <a:lstStyle/>
          <a:p>
            <a:pPr marL="119062" indent="0">
              <a:buNone/>
            </a:pPr>
            <a:r>
              <a:rPr lang="en-US" dirty="0"/>
              <a:t>$</a:t>
            </a:r>
            <a:r>
              <a:rPr lang="en-US" dirty="0" smtClean="0"/>
              <a:t>person=array(</a:t>
            </a:r>
          </a:p>
          <a:p>
            <a:pPr marL="119062" indent="0">
              <a:buNone/>
            </a:pPr>
            <a:r>
              <a:rPr lang="en-US" dirty="0"/>
              <a:t>	</a:t>
            </a:r>
            <a:r>
              <a:rPr lang="en-US" dirty="0" smtClean="0"/>
              <a:t>		array</a:t>
            </a:r>
            <a:r>
              <a:rPr lang="en-US" dirty="0"/>
              <a:t>(“name</a:t>
            </a:r>
            <a:r>
              <a:rPr lang="en-US" dirty="0" smtClean="0"/>
              <a:t>”=&gt;”</a:t>
            </a:r>
            <a:r>
              <a:rPr lang="en-US" dirty="0" err="1" smtClean="0"/>
              <a:t>saman</a:t>
            </a:r>
            <a:r>
              <a:rPr lang="en-US" dirty="0" smtClean="0"/>
              <a:t>”,</a:t>
            </a:r>
            <a:endParaRPr lang="en-US" dirty="0"/>
          </a:p>
          <a:p>
            <a:pPr marL="119062" indent="0">
              <a:buNone/>
            </a:pPr>
            <a:r>
              <a:rPr lang="en-US" dirty="0"/>
              <a:t>			“job</a:t>
            </a:r>
            <a:r>
              <a:rPr lang="en-US" dirty="0" smtClean="0"/>
              <a:t>”=&gt;”</a:t>
            </a:r>
            <a:r>
              <a:rPr lang="en-US" dirty="0" err="1" smtClean="0"/>
              <a:t>labour</a:t>
            </a:r>
            <a:r>
              <a:rPr lang="en-US" dirty="0" smtClean="0"/>
              <a:t>”,</a:t>
            </a:r>
            <a:endParaRPr lang="en-US" dirty="0"/>
          </a:p>
          <a:p>
            <a:pPr marL="119062" indent="0">
              <a:buNone/>
            </a:pPr>
            <a:r>
              <a:rPr lang="en-US" dirty="0"/>
              <a:t>			“age”=&gt; </a:t>
            </a:r>
            <a:r>
              <a:rPr lang="en-US" dirty="0" smtClean="0"/>
              <a:t>30),</a:t>
            </a:r>
          </a:p>
          <a:p>
            <a:pPr marL="119062" indent="0">
              <a:buNone/>
            </a:pPr>
            <a:r>
              <a:rPr lang="en-US" dirty="0" smtClean="0"/>
              <a:t>			array</a:t>
            </a:r>
            <a:r>
              <a:rPr lang="en-US" dirty="0"/>
              <a:t>(“name</a:t>
            </a:r>
            <a:r>
              <a:rPr lang="en-US" dirty="0" smtClean="0"/>
              <a:t>”=&gt;”kumara”,</a:t>
            </a:r>
            <a:endParaRPr lang="en-US" dirty="0"/>
          </a:p>
          <a:p>
            <a:pPr marL="119062" indent="0">
              <a:buNone/>
            </a:pPr>
            <a:r>
              <a:rPr lang="en-US" dirty="0"/>
              <a:t>			“job</a:t>
            </a:r>
            <a:r>
              <a:rPr lang="en-US" dirty="0" smtClean="0"/>
              <a:t>”=&gt;”teacher”,</a:t>
            </a:r>
            <a:endParaRPr lang="en-US" dirty="0"/>
          </a:p>
          <a:p>
            <a:pPr marL="119062" indent="0">
              <a:buNone/>
            </a:pPr>
            <a:r>
              <a:rPr lang="en-US" dirty="0"/>
              <a:t>			“age”=&gt; </a:t>
            </a:r>
            <a:r>
              <a:rPr lang="en-US" dirty="0" smtClean="0"/>
              <a:t>35)</a:t>
            </a:r>
          </a:p>
          <a:p>
            <a:pPr marL="119062" indent="0">
              <a:buNone/>
            </a:pPr>
            <a:r>
              <a:rPr lang="en-US" dirty="0"/>
              <a:t>	</a:t>
            </a:r>
            <a:r>
              <a:rPr lang="en-US" dirty="0" smtClean="0"/>
              <a:t>		);</a:t>
            </a:r>
            <a:endParaRPr lang="en-US" dirty="0"/>
          </a:p>
          <a:p>
            <a:pPr marL="119062" indent="0">
              <a:buNone/>
            </a:pPr>
            <a:endParaRPr lang="en-US" dirty="0"/>
          </a:p>
          <a:p>
            <a:endParaRPr lang="en-US" dirty="0"/>
          </a:p>
        </p:txBody>
      </p:sp>
      <p:sp>
        <p:nvSpPr>
          <p:cNvPr id="4" name="TextBox 3"/>
          <p:cNvSpPr txBox="1">
            <a:spLocks noChangeArrowheads="1"/>
          </p:cNvSpPr>
          <p:nvPr/>
        </p:nvSpPr>
        <p:spPr bwMode="auto">
          <a:xfrm>
            <a:off x="7162801"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7613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a:xfrm>
            <a:off x="152400" y="1524001"/>
            <a:ext cx="8915400" cy="5257800"/>
          </a:xfrm>
        </p:spPr>
        <p:txBody>
          <a:bodyPr>
            <a:normAutofit lnSpcReduction="10000"/>
          </a:bodyPr>
          <a:lstStyle/>
          <a:p>
            <a:pPr marL="119062" indent="0">
              <a:buNone/>
            </a:pPr>
            <a:r>
              <a:rPr lang="en-US" sz="2800" dirty="0"/>
              <a:t>&lt;?</a:t>
            </a:r>
            <a:r>
              <a:rPr lang="en-US" sz="2800" dirty="0" err="1"/>
              <a:t>php</a:t>
            </a:r>
            <a:endParaRPr lang="en-US" sz="2800" dirty="0"/>
          </a:p>
          <a:p>
            <a:pPr marL="119062" indent="0">
              <a:buNone/>
            </a:pPr>
            <a:r>
              <a:rPr lang="en-US" sz="2800" dirty="0"/>
              <a:t> $characters = array (</a:t>
            </a:r>
          </a:p>
          <a:p>
            <a:pPr marL="119062" indent="0">
              <a:buNone/>
            </a:pPr>
            <a:r>
              <a:rPr lang="en-US" sz="2800" dirty="0"/>
              <a:t> array ( name=&gt;"</a:t>
            </a:r>
            <a:r>
              <a:rPr lang="en-US" sz="2800" dirty="0" err="1"/>
              <a:t>bob",occupation</a:t>
            </a:r>
            <a:r>
              <a:rPr lang="en-US" sz="2800" dirty="0"/>
              <a:t>=&gt;"superhero", age=&gt;30,specialty=&gt;"x-ray vision"),</a:t>
            </a:r>
          </a:p>
          <a:p>
            <a:pPr marL="119062" indent="0">
              <a:buNone/>
            </a:pPr>
            <a:r>
              <a:rPr lang="en-US" sz="2800" dirty="0"/>
              <a:t>array ( name=&gt;"sally", occupation=&gt;"</a:t>
            </a:r>
            <a:r>
              <a:rPr lang="en-US" sz="2800" dirty="0" err="1"/>
              <a:t>superhero",age</a:t>
            </a:r>
            <a:r>
              <a:rPr lang="en-US" sz="2800" dirty="0"/>
              <a:t>=&gt;24,specialty=&gt;"superhuman strength" ),</a:t>
            </a:r>
          </a:p>
          <a:p>
            <a:pPr marL="119062" indent="0">
              <a:buNone/>
            </a:pPr>
            <a:r>
              <a:rPr lang="en-US" sz="2800" dirty="0"/>
              <a:t> array </a:t>
            </a:r>
            <a:r>
              <a:rPr lang="en-US" sz="2800" dirty="0" smtClean="0"/>
              <a:t>( name</a:t>
            </a:r>
            <a:r>
              <a:rPr lang="en-US" sz="2800" dirty="0"/>
              <a:t>=&gt;"</a:t>
            </a:r>
            <a:r>
              <a:rPr lang="en-US" sz="2800" dirty="0" err="1"/>
              <a:t>mary</a:t>
            </a:r>
            <a:r>
              <a:rPr lang="en-US" sz="2800" dirty="0"/>
              <a:t>",occupation=&gt;"</a:t>
            </a:r>
            <a:r>
              <a:rPr lang="en-US" sz="2800" dirty="0" err="1"/>
              <a:t>archvillain</a:t>
            </a:r>
            <a:r>
              <a:rPr lang="en-US" sz="2800" dirty="0"/>
              <a:t>",age=&gt;63,specialty=&gt;"nanotechnology" ));</a:t>
            </a:r>
          </a:p>
          <a:p>
            <a:pPr marL="119062" indent="0">
              <a:buNone/>
            </a:pPr>
            <a:r>
              <a:rPr lang="en-US" sz="2800" dirty="0"/>
              <a:t> </a:t>
            </a:r>
            <a:r>
              <a:rPr lang="en-US" sz="2800" b="1" dirty="0" smtClean="0"/>
              <a:t>print </a:t>
            </a:r>
            <a:r>
              <a:rPr lang="en-US" sz="2800" b="1" dirty="0"/>
              <a:t>$characters[0][occupation</a:t>
            </a:r>
            <a:r>
              <a:rPr lang="en-US" sz="2800" b="1" dirty="0" smtClean="0"/>
              <a:t>];</a:t>
            </a:r>
            <a:r>
              <a:rPr lang="en-US" sz="2800" dirty="0" smtClean="0"/>
              <a:t> // </a:t>
            </a:r>
            <a:r>
              <a:rPr lang="en-US" sz="2800" dirty="0"/>
              <a:t>prints "superhero"</a:t>
            </a:r>
          </a:p>
          <a:p>
            <a:pPr marL="119062" indent="0">
              <a:buNone/>
            </a:pPr>
            <a:r>
              <a:rPr lang="en-US" sz="2800" dirty="0"/>
              <a:t> </a:t>
            </a:r>
            <a:r>
              <a:rPr lang="en-US" sz="2800" dirty="0" smtClean="0"/>
              <a:t>?&gt;</a:t>
            </a:r>
            <a:endParaRPr lang="en-US" sz="2800" dirty="0"/>
          </a:p>
        </p:txBody>
      </p:sp>
      <p:sp>
        <p:nvSpPr>
          <p:cNvPr id="4" name="TextBox 3"/>
          <p:cNvSpPr txBox="1">
            <a:spLocks noChangeArrowheads="1"/>
          </p:cNvSpPr>
          <p:nvPr/>
        </p:nvSpPr>
        <p:spPr bwMode="auto">
          <a:xfrm>
            <a:off x="7162801"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13975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Example3  -print 2D array</a:t>
            </a:r>
            <a:endParaRPr lang="en-US" dirty="0"/>
          </a:p>
        </p:txBody>
      </p:sp>
      <p:sp>
        <p:nvSpPr>
          <p:cNvPr id="3" name="Content Placeholder 2"/>
          <p:cNvSpPr>
            <a:spLocks noGrp="1"/>
          </p:cNvSpPr>
          <p:nvPr>
            <p:ph idx="1"/>
          </p:nvPr>
        </p:nvSpPr>
        <p:spPr>
          <a:xfrm>
            <a:off x="381000" y="1524000"/>
            <a:ext cx="8229600" cy="4625975"/>
          </a:xfrm>
        </p:spPr>
        <p:txBody>
          <a:bodyPr>
            <a:normAutofit fontScale="85000" lnSpcReduction="20000"/>
          </a:bodyPr>
          <a:lstStyle/>
          <a:p>
            <a:pPr marL="119062" indent="0">
              <a:buNone/>
            </a:pPr>
            <a:r>
              <a:rPr lang="en-US" sz="2400" dirty="0" smtClean="0"/>
              <a:t>&lt;?</a:t>
            </a:r>
            <a:r>
              <a:rPr lang="en-US" sz="2400" dirty="0" err="1" smtClean="0"/>
              <a:t>php</a:t>
            </a:r>
            <a:endParaRPr lang="en-US" sz="2400" dirty="0" smtClean="0"/>
          </a:p>
          <a:p>
            <a:pPr marL="119062" indent="0">
              <a:buNone/>
            </a:pPr>
            <a:r>
              <a:rPr lang="en-US" sz="2400" dirty="0"/>
              <a:t>$person=array(</a:t>
            </a:r>
          </a:p>
          <a:p>
            <a:pPr marL="119062" indent="0">
              <a:buNone/>
            </a:pPr>
            <a:r>
              <a:rPr lang="en-US" sz="2400" dirty="0"/>
              <a:t>			array(“name”=&gt;”</a:t>
            </a:r>
            <a:r>
              <a:rPr lang="en-US" sz="2400" dirty="0" err="1"/>
              <a:t>saman</a:t>
            </a:r>
            <a:r>
              <a:rPr lang="en-US" sz="2400" dirty="0"/>
              <a:t>”,</a:t>
            </a:r>
          </a:p>
          <a:p>
            <a:pPr marL="119062" indent="0">
              <a:buNone/>
            </a:pPr>
            <a:r>
              <a:rPr lang="en-US" sz="2400" dirty="0"/>
              <a:t>			“job”=&gt;”</a:t>
            </a:r>
            <a:r>
              <a:rPr lang="en-US" sz="2400" dirty="0" err="1"/>
              <a:t>labour</a:t>
            </a:r>
            <a:r>
              <a:rPr lang="en-US" sz="2400" dirty="0"/>
              <a:t>”,</a:t>
            </a:r>
          </a:p>
          <a:p>
            <a:pPr marL="119062" indent="0">
              <a:buNone/>
            </a:pPr>
            <a:r>
              <a:rPr lang="en-US" sz="2400" dirty="0"/>
              <a:t>			“age”=&gt; 30),</a:t>
            </a:r>
          </a:p>
          <a:p>
            <a:pPr marL="119062" indent="0">
              <a:buNone/>
            </a:pPr>
            <a:r>
              <a:rPr lang="en-US" sz="2400" dirty="0"/>
              <a:t>			array(“name”=&gt;”kumara”,</a:t>
            </a:r>
          </a:p>
          <a:p>
            <a:pPr marL="119062" indent="0">
              <a:buNone/>
            </a:pPr>
            <a:r>
              <a:rPr lang="en-US" sz="2400" dirty="0"/>
              <a:t>			“job”=&gt;”teacher”,</a:t>
            </a:r>
          </a:p>
          <a:p>
            <a:pPr marL="119062" indent="0">
              <a:buNone/>
            </a:pPr>
            <a:r>
              <a:rPr lang="en-US" sz="2400" dirty="0"/>
              <a:t>			“age”=&gt; 35)</a:t>
            </a:r>
          </a:p>
          <a:p>
            <a:pPr marL="119062" indent="0">
              <a:buNone/>
            </a:pPr>
            <a:r>
              <a:rPr lang="en-US" sz="2400" dirty="0"/>
              <a:t>			</a:t>
            </a:r>
            <a:r>
              <a:rPr lang="en-US" sz="2400" dirty="0" smtClean="0"/>
              <a:t>);</a:t>
            </a:r>
          </a:p>
          <a:p>
            <a:pPr marL="119062" indent="0">
              <a:buNone/>
            </a:pPr>
            <a:r>
              <a:rPr lang="en-US" sz="2400" dirty="0" err="1"/>
              <a:t>f</a:t>
            </a:r>
            <a:r>
              <a:rPr lang="en-US" sz="2400" dirty="0" err="1" smtClean="0"/>
              <a:t>oreach</a:t>
            </a:r>
            <a:r>
              <a:rPr lang="en-US" sz="2400" dirty="0" smtClean="0"/>
              <a:t>($person as $c)</a:t>
            </a:r>
          </a:p>
          <a:p>
            <a:pPr marL="119062" indent="0">
              <a:buNone/>
            </a:pPr>
            <a:r>
              <a:rPr lang="en-US" sz="2400" dirty="0" smtClean="0"/>
              <a:t>{while(list($</a:t>
            </a:r>
            <a:r>
              <a:rPr lang="en-US" sz="2400" dirty="0" err="1" smtClean="0"/>
              <a:t>k,$v</a:t>
            </a:r>
            <a:r>
              <a:rPr lang="en-US" sz="2400" dirty="0" smtClean="0"/>
              <a:t>)=each($c)){</a:t>
            </a:r>
          </a:p>
          <a:p>
            <a:pPr marL="119062" indent="0">
              <a:buNone/>
            </a:pPr>
            <a:r>
              <a:rPr lang="en-US" sz="2400" dirty="0" smtClean="0"/>
              <a:t>Echo “$k …. $v &lt;</a:t>
            </a:r>
            <a:r>
              <a:rPr lang="en-US" sz="2400" dirty="0" err="1" smtClean="0"/>
              <a:t>br</a:t>
            </a:r>
            <a:r>
              <a:rPr lang="en-US" sz="2400" dirty="0" smtClean="0"/>
              <a:t>/&gt;;</a:t>
            </a:r>
          </a:p>
          <a:p>
            <a:pPr marL="119062" indent="0">
              <a:buNone/>
            </a:pPr>
            <a:r>
              <a:rPr lang="en-US" sz="2400" dirty="0" smtClean="0"/>
              <a:t>}}</a:t>
            </a:r>
          </a:p>
          <a:p>
            <a:pPr marL="119062" indent="0">
              <a:buNone/>
            </a:pPr>
            <a:r>
              <a:rPr lang="en-US" sz="2400" dirty="0" smtClean="0"/>
              <a:t>?&gt;</a:t>
            </a:r>
            <a:endParaRPr lang="en-US" sz="2400" dirty="0"/>
          </a:p>
          <a:p>
            <a:pPr marL="119062" indent="0">
              <a:buNone/>
            </a:pPr>
            <a:endParaRPr lang="en-US" dirty="0"/>
          </a:p>
        </p:txBody>
      </p:sp>
      <p:sp>
        <p:nvSpPr>
          <p:cNvPr id="4" name="TextBox 3"/>
          <p:cNvSpPr txBox="1">
            <a:spLocks noChangeArrowheads="1"/>
          </p:cNvSpPr>
          <p:nvPr/>
        </p:nvSpPr>
        <p:spPr bwMode="auto">
          <a:xfrm>
            <a:off x="7162801"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580665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Joining Two Arrays with </a:t>
            </a:r>
            <a:r>
              <a:rPr lang="en-US" dirty="0" err="1"/>
              <a:t>array_merge</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pPr marL="119062" indent="0">
              <a:buNone/>
            </a:pPr>
            <a:r>
              <a:rPr lang="en-US" dirty="0"/>
              <a:t>&lt;?</a:t>
            </a:r>
            <a:r>
              <a:rPr lang="en-US" dirty="0" err="1"/>
              <a:t>php</a:t>
            </a:r>
            <a:endParaRPr lang="en-US" dirty="0"/>
          </a:p>
          <a:p>
            <a:pPr marL="119062" indent="0">
              <a:buNone/>
            </a:pPr>
            <a:r>
              <a:rPr lang="en-US" dirty="0"/>
              <a:t>$first = array("a", "b", "c");</a:t>
            </a:r>
          </a:p>
          <a:p>
            <a:pPr marL="119062" indent="0">
              <a:buNone/>
            </a:pPr>
            <a:r>
              <a:rPr lang="en-US" dirty="0"/>
              <a:t>$second = array(1,2,3);</a:t>
            </a:r>
          </a:p>
          <a:p>
            <a:pPr marL="119062" indent="0">
              <a:buNone/>
            </a:pPr>
            <a:r>
              <a:rPr lang="en-US" dirty="0"/>
              <a:t>$third = </a:t>
            </a:r>
            <a:r>
              <a:rPr lang="en-US" dirty="0" err="1"/>
              <a:t>array_merge</a:t>
            </a:r>
            <a:r>
              <a:rPr lang="en-US" dirty="0"/>
              <a:t>( $first, $second );</a:t>
            </a:r>
          </a:p>
          <a:p>
            <a:pPr marL="119062" indent="0">
              <a:buNone/>
            </a:pPr>
            <a:r>
              <a:rPr lang="en-US" dirty="0" err="1"/>
              <a:t>foreach</a:t>
            </a:r>
            <a:r>
              <a:rPr lang="en-US" dirty="0"/>
              <a:t> ( $third as $</a:t>
            </a:r>
            <a:r>
              <a:rPr lang="en-US" dirty="0" err="1"/>
              <a:t>val</a:t>
            </a:r>
            <a:r>
              <a:rPr lang="en-US" dirty="0"/>
              <a:t> )</a:t>
            </a:r>
          </a:p>
          <a:p>
            <a:pPr marL="119062" indent="0">
              <a:buNone/>
            </a:pPr>
            <a:r>
              <a:rPr lang="en-US" dirty="0"/>
              <a:t>{</a:t>
            </a:r>
          </a:p>
          <a:p>
            <a:pPr marL="119062" indent="0">
              <a:buNone/>
            </a:pPr>
            <a:r>
              <a:rPr lang="en-US" dirty="0"/>
              <a:t>print "$</a:t>
            </a:r>
            <a:r>
              <a:rPr lang="en-US" dirty="0" err="1"/>
              <a:t>val</a:t>
            </a:r>
            <a:r>
              <a:rPr lang="en-US" dirty="0"/>
              <a:t>&lt;BR&gt;";</a:t>
            </a:r>
          </a:p>
          <a:p>
            <a:pPr marL="119062" indent="0">
              <a:buNone/>
            </a:pPr>
            <a:r>
              <a:rPr lang="en-US" dirty="0"/>
              <a:t>}</a:t>
            </a:r>
          </a:p>
          <a:p>
            <a:pPr marL="119062" indent="0">
              <a:buNone/>
            </a:pPr>
            <a:r>
              <a:rPr lang="en-US" dirty="0" smtClean="0"/>
              <a:t>?&gt;</a:t>
            </a:r>
            <a:endParaRPr lang="en-US" dirty="0"/>
          </a:p>
          <a:p>
            <a:endParaRPr lang="en-US" dirty="0"/>
          </a:p>
        </p:txBody>
      </p:sp>
      <p:sp>
        <p:nvSpPr>
          <p:cNvPr id="4" name="TextBox 3"/>
          <p:cNvSpPr txBox="1">
            <a:spLocks noChangeArrowheads="1"/>
          </p:cNvSpPr>
          <p:nvPr/>
        </p:nvSpPr>
        <p:spPr bwMode="auto">
          <a:xfrm>
            <a:off x="7162801"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08711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smtClean="0"/>
              <a:t>Reference-Array related </a:t>
            </a:r>
            <a:r>
              <a:rPr lang="en-US" dirty="0"/>
              <a:t>Functions</a:t>
            </a:r>
          </a:p>
        </p:txBody>
      </p:sp>
      <p:sp>
        <p:nvSpPr>
          <p:cNvPr id="44035" name="Content Placeholder 2"/>
          <p:cNvSpPr>
            <a:spLocks noGrp="1"/>
          </p:cNvSpPr>
          <p:nvPr>
            <p:ph idx="1"/>
          </p:nvPr>
        </p:nvSpPr>
        <p:spPr/>
        <p:txBody>
          <a:bodyPr>
            <a:normAutofit fontScale="85000" lnSpcReduction="20000"/>
          </a:bodyPr>
          <a:lstStyle/>
          <a:p>
            <a:r>
              <a:rPr lang="en-US" dirty="0"/>
              <a:t>c</a:t>
            </a:r>
            <a:r>
              <a:rPr lang="en-US" dirty="0" smtClean="0"/>
              <a:t>ount  and </a:t>
            </a:r>
            <a:r>
              <a:rPr lang="en-US" dirty="0" err="1" smtClean="0"/>
              <a:t>sizeof</a:t>
            </a:r>
            <a:r>
              <a:rPr lang="en-US" dirty="0" smtClean="0"/>
              <a:t>()</a:t>
            </a:r>
            <a:br>
              <a:rPr lang="en-US" dirty="0" smtClean="0"/>
            </a:br>
            <a:r>
              <a:rPr lang="en-US" dirty="0" smtClean="0"/>
              <a:t>count($array1);</a:t>
            </a:r>
          </a:p>
          <a:p>
            <a:r>
              <a:rPr lang="en-US" dirty="0"/>
              <a:t>m</a:t>
            </a:r>
            <a:r>
              <a:rPr lang="en-US" dirty="0" smtClean="0"/>
              <a:t>ax, min</a:t>
            </a:r>
          </a:p>
          <a:p>
            <a:r>
              <a:rPr lang="en-US" dirty="0"/>
              <a:t>e</a:t>
            </a:r>
            <a:r>
              <a:rPr lang="en-US" dirty="0" smtClean="0"/>
              <a:t>ach() and list()</a:t>
            </a:r>
          </a:p>
          <a:p>
            <a:r>
              <a:rPr lang="en-US" dirty="0" err="1"/>
              <a:t>f</a:t>
            </a:r>
            <a:r>
              <a:rPr lang="en-US" dirty="0" err="1" smtClean="0"/>
              <a:t>oreach</a:t>
            </a:r>
            <a:r>
              <a:rPr lang="en-US" dirty="0" smtClean="0"/>
              <a:t>()</a:t>
            </a:r>
          </a:p>
          <a:p>
            <a:r>
              <a:rPr lang="en-US" dirty="0" err="1"/>
              <a:t>s</a:t>
            </a:r>
            <a:r>
              <a:rPr lang="en-US" dirty="0" err="1" smtClean="0"/>
              <a:t>ort,print_r</a:t>
            </a:r>
            <a:r>
              <a:rPr lang="en-US" dirty="0" smtClean="0"/>
              <a:t/>
            </a:r>
            <a:br>
              <a:rPr lang="en-US" dirty="0" smtClean="0"/>
            </a:br>
            <a:r>
              <a:rPr lang="en-US" dirty="0" smtClean="0"/>
              <a:t>sort($array1); </a:t>
            </a:r>
            <a:r>
              <a:rPr lang="en-US" dirty="0" err="1" smtClean="0"/>
              <a:t>print_r</a:t>
            </a:r>
            <a:r>
              <a:rPr lang="en-US" dirty="0" smtClean="0"/>
              <a:t>($array);</a:t>
            </a:r>
          </a:p>
          <a:p>
            <a:r>
              <a:rPr lang="en-US" dirty="0" err="1"/>
              <a:t>r</a:t>
            </a:r>
            <a:r>
              <a:rPr lang="en-US" dirty="0" err="1" smtClean="0"/>
              <a:t>sort</a:t>
            </a:r>
            <a:r>
              <a:rPr lang="en-US" dirty="0" smtClean="0"/>
              <a:t>, </a:t>
            </a:r>
            <a:r>
              <a:rPr lang="en-US" dirty="0" err="1" smtClean="0"/>
              <a:t>print_r</a:t>
            </a:r>
            <a:endParaRPr lang="en-US" dirty="0" smtClean="0"/>
          </a:p>
          <a:p>
            <a:r>
              <a:rPr lang="en-US" dirty="0" smtClean="0"/>
              <a:t>  implode, explode</a:t>
            </a:r>
          </a:p>
          <a:p>
            <a:r>
              <a:rPr lang="en-US" dirty="0" smtClean="0"/>
              <a:t> </a:t>
            </a:r>
            <a:r>
              <a:rPr lang="en-US" dirty="0" err="1" smtClean="0"/>
              <a:t>in_array</a:t>
            </a:r>
            <a:r>
              <a:rPr lang="en-US" dirty="0" smtClean="0"/>
              <a:t>(12,$array);   //return true/false</a:t>
            </a:r>
          </a:p>
          <a:p>
            <a:endParaRPr lang="en-US" dirty="0" smtClean="0"/>
          </a:p>
          <a:p>
            <a:endParaRPr lang="en-US" dirty="0" smtClean="0"/>
          </a:p>
        </p:txBody>
      </p:sp>
      <p:sp>
        <p:nvSpPr>
          <p:cNvPr id="4" name="TextBox 3"/>
          <p:cNvSpPr txBox="1">
            <a:spLocks noChangeArrowheads="1"/>
          </p:cNvSpPr>
          <p:nvPr/>
        </p:nvSpPr>
        <p:spPr bwMode="auto">
          <a:xfrm>
            <a:off x="7162801"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p:cNvSpPr>
          <p:nvPr>
            <p:ph type="title"/>
          </p:nvPr>
        </p:nvSpPr>
        <p:spPr bwMode="auto">
          <a:xfrm>
            <a:off x="457200" y="152400"/>
            <a:ext cx="8229600" cy="1250950"/>
          </a:xfrm>
        </p:spPr>
        <p:txBody>
          <a:bodyPr wrap="square" tIns="45720" bIns="45720" numCol="1" anchorCtr="0" compatLnSpc="1">
            <a:prstTxWarp prst="textNoShape">
              <a:avLst/>
            </a:prstTxWarp>
          </a:bodyPr>
          <a:lstStyle/>
          <a:p>
            <a:pPr>
              <a:defRPr/>
            </a:pPr>
            <a:r>
              <a:rPr lang="en-US" smtClean="0"/>
              <a:t>PHP Arrays</a:t>
            </a:r>
          </a:p>
        </p:txBody>
      </p:sp>
      <p:sp>
        <p:nvSpPr>
          <p:cNvPr id="39939" name="Rectangle 3"/>
          <p:cNvSpPr>
            <a:spLocks noGrp="1"/>
          </p:cNvSpPr>
          <p:nvPr>
            <p:ph idx="1"/>
          </p:nvPr>
        </p:nvSpPr>
        <p:spPr>
          <a:xfrm>
            <a:off x="457200" y="1371600"/>
            <a:ext cx="8229600" cy="5105400"/>
          </a:xfrm>
        </p:spPr>
        <p:txBody>
          <a:bodyPr>
            <a:normAutofit lnSpcReduction="10000"/>
          </a:bodyPr>
          <a:lstStyle/>
          <a:p>
            <a:r>
              <a:rPr lang="en-US" smtClean="0">
                <a:solidFill>
                  <a:srgbClr val="000000"/>
                </a:solidFill>
                <a:latin typeface="Verdana" pitchFamily="34" charset="0"/>
                <a:cs typeface="Times New Roman" pitchFamily="18" charset="0"/>
              </a:rPr>
              <a:t>An array is a special variable, which can store multiple values in one single variable.</a:t>
            </a:r>
          </a:p>
          <a:p>
            <a:r>
              <a:rPr lang="en-US" smtClean="0">
                <a:solidFill>
                  <a:srgbClr val="000000"/>
                </a:solidFill>
                <a:latin typeface="Verdana" pitchFamily="34" charset="0"/>
                <a:cs typeface="Times New Roman" pitchFamily="18" charset="0"/>
              </a:rPr>
              <a:t>Example of Array</a:t>
            </a:r>
          </a:p>
          <a:p>
            <a:endParaRPr lang="en-US" smtClean="0">
              <a:solidFill>
                <a:srgbClr val="000000"/>
              </a:solidFill>
              <a:latin typeface="Verdana" pitchFamily="34" charset="0"/>
              <a:cs typeface="Times New Roman" pitchFamily="18" charset="0"/>
            </a:endParaRPr>
          </a:p>
          <a:p>
            <a:endParaRPr lang="en-US" smtClean="0">
              <a:solidFill>
                <a:srgbClr val="000000"/>
              </a:solidFill>
              <a:latin typeface="Verdana" pitchFamily="34" charset="0"/>
              <a:cs typeface="Times New Roman" pitchFamily="18" charset="0"/>
            </a:endParaRPr>
          </a:p>
          <a:p>
            <a:r>
              <a:rPr lang="en-US" smtClean="0">
                <a:solidFill>
                  <a:srgbClr val="000000"/>
                </a:solidFill>
                <a:latin typeface="Verdana" pitchFamily="34" charset="0"/>
                <a:ea typeface="Calibri" pitchFamily="34" charset="0"/>
                <a:cs typeface="Times New Roman" pitchFamily="18" charset="0"/>
              </a:rPr>
              <a:t>There are 3 kind of arrays</a:t>
            </a:r>
            <a:r>
              <a:rPr lang="en-US" smtClean="0">
                <a:solidFill>
                  <a:srgbClr val="000000"/>
                </a:solidFill>
                <a:latin typeface="Verdana" pitchFamily="34" charset="0"/>
                <a:cs typeface="Times New Roman" pitchFamily="18" charset="0"/>
              </a:rPr>
              <a:t> in PHP</a:t>
            </a:r>
          </a:p>
          <a:p>
            <a:pPr lvl="1"/>
            <a:r>
              <a:rPr lang="en-US" smtClean="0">
                <a:solidFill>
                  <a:srgbClr val="000000"/>
                </a:solidFill>
                <a:latin typeface="Verdana" pitchFamily="34" charset="0"/>
                <a:cs typeface="Times New Roman" pitchFamily="18" charset="0"/>
              </a:rPr>
              <a:t>Numeric Arrays</a:t>
            </a:r>
          </a:p>
          <a:p>
            <a:pPr lvl="1"/>
            <a:r>
              <a:rPr lang="en-US" smtClean="0">
                <a:solidFill>
                  <a:srgbClr val="000000"/>
                </a:solidFill>
                <a:latin typeface="Verdana" pitchFamily="34" charset="0"/>
                <a:cs typeface="Times New Roman" pitchFamily="18" charset="0"/>
              </a:rPr>
              <a:t>Associative Arrays</a:t>
            </a:r>
          </a:p>
          <a:p>
            <a:pPr lvl="1"/>
            <a:r>
              <a:rPr lang="en-US" smtClean="0">
                <a:solidFill>
                  <a:srgbClr val="000000"/>
                </a:solidFill>
                <a:latin typeface="Verdana" pitchFamily="34" charset="0"/>
                <a:cs typeface="Times New Roman" pitchFamily="18" charset="0"/>
              </a:rPr>
              <a:t>Multidimensional Arrays</a:t>
            </a:r>
          </a:p>
        </p:txBody>
      </p:sp>
      <p:sp>
        <p:nvSpPr>
          <p:cNvPr id="4" name="Rectangle 3"/>
          <p:cNvSpPr/>
          <p:nvPr/>
        </p:nvSpPr>
        <p:spPr>
          <a:xfrm>
            <a:off x="1295400" y="3581400"/>
            <a:ext cx="7239000" cy="6858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defRPr/>
            </a:pPr>
            <a:r>
              <a:rPr lang="en-US" sz="2000" b="1">
                <a:solidFill>
                  <a:srgbClr val="000000"/>
                </a:solidFill>
                <a:cs typeface="Arial" charset="0"/>
              </a:rPr>
              <a:t>$car  = </a:t>
            </a:r>
            <a:r>
              <a:rPr lang="en-US" sz="2000" b="1">
                <a:solidFill>
                  <a:srgbClr val="FF3300"/>
                </a:solidFill>
                <a:cs typeface="Arial" charset="0"/>
              </a:rPr>
              <a:t>array</a:t>
            </a:r>
            <a:r>
              <a:rPr lang="en-US" sz="2000" b="1">
                <a:solidFill>
                  <a:srgbClr val="000000"/>
                </a:solidFill>
                <a:cs typeface="Arial" charset="0"/>
              </a:rPr>
              <a:t> ("Saab","Volvo","BMW","Toyota");  </a:t>
            </a:r>
          </a:p>
        </p:txBody>
      </p:sp>
      <p:sp>
        <p:nvSpPr>
          <p:cNvPr id="5" name="TextBox 3"/>
          <p:cNvSpPr txBox="1">
            <a:spLocks noChangeArrowheads="1"/>
          </p:cNvSpPr>
          <p:nvPr/>
        </p:nvSpPr>
        <p:spPr bwMode="auto">
          <a:xfrm>
            <a:off x="7162801"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a:t>
            </a:r>
            <a:endParaRPr lang="en-US" dirty="0"/>
          </a:p>
        </p:txBody>
      </p:sp>
      <p:sp>
        <p:nvSpPr>
          <p:cNvPr id="3" name="Content Placeholder 2"/>
          <p:cNvSpPr>
            <a:spLocks noGrp="1"/>
          </p:cNvSpPr>
          <p:nvPr>
            <p:ph idx="1"/>
          </p:nvPr>
        </p:nvSpPr>
        <p:spPr>
          <a:xfrm>
            <a:off x="457200" y="1317625"/>
            <a:ext cx="8229600" cy="4625975"/>
          </a:xfrm>
        </p:spPr>
        <p:txBody>
          <a:bodyPr>
            <a:normAutofit fontScale="85000" lnSpcReduction="20000"/>
          </a:bodyPr>
          <a:lstStyle/>
          <a:p>
            <a:pPr marL="119062" indent="0">
              <a:buNone/>
              <a:defRPr/>
            </a:pPr>
            <a:r>
              <a:rPr lang="en-US" sz="2400" dirty="0"/>
              <a:t>&lt;?</a:t>
            </a:r>
            <a:r>
              <a:rPr lang="en-US" sz="2400" dirty="0" err="1"/>
              <a:t>php</a:t>
            </a:r>
            <a:endParaRPr lang="en-US" sz="2400" dirty="0"/>
          </a:p>
          <a:p>
            <a:pPr marL="119062" indent="0">
              <a:buNone/>
              <a:defRPr/>
            </a:pPr>
            <a:r>
              <a:rPr lang="en-US" sz="2400" dirty="0"/>
              <a:t>	$array1=array(4,8,15,16,23,42);</a:t>
            </a:r>
          </a:p>
          <a:p>
            <a:pPr marL="119062" indent="0">
              <a:buNone/>
              <a:defRPr/>
            </a:pPr>
            <a:r>
              <a:rPr lang="en-US" sz="2400" dirty="0"/>
              <a:t>	echo “</a:t>
            </a:r>
            <a:r>
              <a:rPr lang="en-US" sz="2400" dirty="0" err="1"/>
              <a:t>count:”.count</a:t>
            </a:r>
            <a:r>
              <a:rPr lang="en-US" sz="2400" dirty="0"/>
              <a:t>($array1</a:t>
            </a:r>
            <a:r>
              <a:rPr lang="en-US" sz="2400" dirty="0" smtClean="0"/>
              <a:t>);</a:t>
            </a:r>
            <a:endParaRPr lang="en-US" sz="2400" dirty="0"/>
          </a:p>
          <a:p>
            <a:pPr marL="119062" indent="0">
              <a:buNone/>
              <a:defRPr/>
            </a:pPr>
            <a:r>
              <a:rPr lang="en-US" sz="2400" dirty="0"/>
              <a:t>	echo “Max value: “.max($array1);</a:t>
            </a:r>
          </a:p>
          <a:p>
            <a:pPr marL="119062" indent="0">
              <a:buNone/>
              <a:defRPr/>
            </a:pPr>
            <a:r>
              <a:rPr lang="en-US" sz="2400" dirty="0"/>
              <a:t>	echo “Min value: “.min($array1</a:t>
            </a:r>
            <a:r>
              <a:rPr lang="en-US" sz="2400" dirty="0" smtClean="0"/>
              <a:t>);</a:t>
            </a:r>
            <a:endParaRPr lang="en-US" sz="2400" dirty="0"/>
          </a:p>
          <a:p>
            <a:pPr marL="119062" indent="0">
              <a:buNone/>
              <a:defRPr/>
            </a:pPr>
            <a:r>
              <a:rPr lang="en-US" sz="2400" dirty="0"/>
              <a:t>	sort($array1); </a:t>
            </a:r>
            <a:r>
              <a:rPr lang="en-US" sz="2400" dirty="0" err="1"/>
              <a:t>print_r</a:t>
            </a:r>
            <a:r>
              <a:rPr lang="en-US" sz="2400" dirty="0"/>
              <a:t>($array1</a:t>
            </a:r>
            <a:r>
              <a:rPr lang="en-US" sz="2400" dirty="0" smtClean="0"/>
              <a:t>);</a:t>
            </a:r>
            <a:endParaRPr lang="en-US" sz="2400" dirty="0"/>
          </a:p>
          <a:p>
            <a:pPr marL="119062" indent="0">
              <a:buNone/>
              <a:defRPr/>
            </a:pPr>
            <a:r>
              <a:rPr lang="en-US" sz="2400" dirty="0"/>
              <a:t>	//sort in reverse order of the array.</a:t>
            </a:r>
          </a:p>
          <a:p>
            <a:pPr marL="119062" indent="0">
              <a:buNone/>
              <a:defRPr/>
            </a:pPr>
            <a:r>
              <a:rPr lang="en-US" sz="2400" dirty="0"/>
              <a:t>	</a:t>
            </a:r>
            <a:r>
              <a:rPr lang="en-US" sz="2400" dirty="0" err="1"/>
              <a:t>rsort</a:t>
            </a:r>
            <a:r>
              <a:rPr lang="en-US" sz="2400" dirty="0"/>
              <a:t>($array1); </a:t>
            </a:r>
            <a:r>
              <a:rPr lang="en-US" sz="2400" dirty="0" err="1"/>
              <a:t>print_r</a:t>
            </a:r>
            <a:r>
              <a:rPr lang="en-US" sz="2400" dirty="0"/>
              <a:t>($array1</a:t>
            </a:r>
            <a:r>
              <a:rPr lang="en-US" sz="2400" dirty="0" smtClean="0"/>
              <a:t>);</a:t>
            </a:r>
            <a:endParaRPr lang="en-US" sz="2400" dirty="0"/>
          </a:p>
          <a:p>
            <a:pPr marL="119062" indent="0">
              <a:buNone/>
              <a:defRPr/>
            </a:pPr>
            <a:r>
              <a:rPr lang="en-US" sz="2400" dirty="0"/>
              <a:t>	echo “implode &lt;/</a:t>
            </a:r>
            <a:r>
              <a:rPr lang="en-US" sz="2400" dirty="0" err="1"/>
              <a:t>br</a:t>
            </a:r>
            <a:r>
              <a:rPr lang="en-US" sz="2400" dirty="0"/>
              <a:t>&gt;”;</a:t>
            </a:r>
          </a:p>
          <a:p>
            <a:pPr marL="119062" indent="0">
              <a:buNone/>
              <a:defRPr/>
            </a:pPr>
            <a:r>
              <a:rPr lang="en-US" sz="2400" dirty="0"/>
              <a:t>	$string 1= implode(“*”,$array1</a:t>
            </a:r>
            <a:r>
              <a:rPr lang="en-US" sz="2400" dirty="0" smtClean="0"/>
              <a:t>);</a:t>
            </a:r>
            <a:endParaRPr lang="en-US" sz="2400" dirty="0"/>
          </a:p>
          <a:p>
            <a:pPr marL="119062" indent="0">
              <a:buNone/>
              <a:defRPr/>
            </a:pPr>
            <a:r>
              <a:rPr lang="en-US" sz="2400" dirty="0"/>
              <a:t>	echo  “explode &lt;</a:t>
            </a:r>
            <a:r>
              <a:rPr lang="en-US" sz="2400" dirty="0" err="1"/>
              <a:t>br</a:t>
            </a:r>
            <a:r>
              <a:rPr lang="en-US" sz="2400" dirty="0"/>
              <a:t>&gt;”;</a:t>
            </a:r>
          </a:p>
          <a:p>
            <a:pPr marL="119062" indent="0">
              <a:buNone/>
              <a:defRPr/>
            </a:pPr>
            <a:r>
              <a:rPr lang="en-US" sz="2400" dirty="0"/>
              <a:t>	</a:t>
            </a:r>
            <a:r>
              <a:rPr lang="en-US" sz="2400" dirty="0" err="1"/>
              <a:t>print_r</a:t>
            </a:r>
            <a:r>
              <a:rPr lang="en-US" sz="2400" dirty="0"/>
              <a:t>(explode(“*”,$string1</a:t>
            </a:r>
            <a:r>
              <a:rPr lang="en-US" sz="2400" dirty="0" smtClean="0"/>
              <a:t>));</a:t>
            </a:r>
            <a:endParaRPr lang="en-US" sz="2400" dirty="0"/>
          </a:p>
          <a:p>
            <a:pPr marL="119062" indent="0">
              <a:buNone/>
              <a:defRPr/>
            </a:pPr>
            <a:r>
              <a:rPr lang="en-US" sz="2400" dirty="0"/>
              <a:t>	echo “</a:t>
            </a:r>
            <a:r>
              <a:rPr lang="en-US" sz="2400" dirty="0" err="1"/>
              <a:t>in_array</a:t>
            </a:r>
            <a:r>
              <a:rPr lang="en-US" sz="2400" dirty="0"/>
              <a:t> function&lt;</a:t>
            </a:r>
            <a:r>
              <a:rPr lang="en-US" sz="2400" dirty="0" err="1"/>
              <a:t>br</a:t>
            </a:r>
            <a:r>
              <a:rPr lang="en-US" sz="2400" dirty="0"/>
              <a:t>&gt;”;</a:t>
            </a:r>
          </a:p>
          <a:p>
            <a:pPr marL="119062" indent="0">
              <a:buNone/>
              <a:defRPr/>
            </a:pPr>
            <a:r>
              <a:rPr lang="en-US" sz="2400" dirty="0"/>
              <a:t>	echo </a:t>
            </a:r>
            <a:r>
              <a:rPr lang="en-US" sz="2400" dirty="0" err="1"/>
              <a:t>in_array</a:t>
            </a:r>
            <a:r>
              <a:rPr lang="en-US" sz="2400" dirty="0"/>
              <a:t>(15,$array1); //returns true or false</a:t>
            </a:r>
            <a:r>
              <a:rPr lang="en-US" sz="2400" dirty="0" smtClean="0"/>
              <a:t>.</a:t>
            </a:r>
            <a:endParaRPr lang="en-US" sz="2400" dirty="0"/>
          </a:p>
          <a:p>
            <a:pPr marL="119062" indent="0">
              <a:buNone/>
              <a:defRPr/>
            </a:pPr>
            <a:r>
              <a:rPr lang="en-US" sz="2400" dirty="0"/>
              <a:t>?&gt;</a:t>
            </a:r>
          </a:p>
          <a:p>
            <a:endParaRPr lang="en-US" sz="1800" dirty="0"/>
          </a:p>
        </p:txBody>
      </p:sp>
      <p:sp>
        <p:nvSpPr>
          <p:cNvPr id="4" name="TextBox 3"/>
          <p:cNvSpPr txBox="1">
            <a:spLocks noChangeArrowheads="1"/>
          </p:cNvSpPr>
          <p:nvPr/>
        </p:nvSpPr>
        <p:spPr bwMode="auto">
          <a:xfrm>
            <a:off x="7162801"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821179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Implode()</a:t>
            </a:r>
            <a:endParaRPr lang="en-US" dirty="0"/>
          </a:p>
        </p:txBody>
      </p:sp>
      <p:sp>
        <p:nvSpPr>
          <p:cNvPr id="3" name="Content Placeholder 2"/>
          <p:cNvSpPr>
            <a:spLocks noGrp="1"/>
          </p:cNvSpPr>
          <p:nvPr>
            <p:ph idx="1"/>
          </p:nvPr>
        </p:nvSpPr>
        <p:spPr/>
        <p:txBody>
          <a:bodyPr/>
          <a:lstStyle/>
          <a:p>
            <a:r>
              <a:rPr lang="en-US" dirty="0"/>
              <a:t>&lt;?</a:t>
            </a:r>
            <a:r>
              <a:rPr lang="en-US" dirty="0" err="1"/>
              <a:t>php</a:t>
            </a:r>
            <a:r>
              <a:rPr lang="en-US" dirty="0"/>
              <a:t/>
            </a:r>
            <a:br>
              <a:rPr lang="en-US" dirty="0"/>
            </a:br>
            <a:r>
              <a:rPr lang="en-US" dirty="0"/>
              <a:t>$</a:t>
            </a:r>
            <a:r>
              <a:rPr lang="en-US" dirty="0" err="1"/>
              <a:t>arr</a:t>
            </a:r>
            <a:r>
              <a:rPr lang="en-US" dirty="0"/>
              <a:t> = array('</a:t>
            </a:r>
            <a:r>
              <a:rPr lang="en-US" dirty="0" err="1"/>
              <a:t>Hello','World!','Beautiful','Day</a:t>
            </a:r>
            <a:r>
              <a:rPr lang="en-US" dirty="0"/>
              <a:t>!');</a:t>
            </a:r>
            <a:br>
              <a:rPr lang="en-US" dirty="0"/>
            </a:br>
            <a:r>
              <a:rPr lang="en-US" dirty="0"/>
              <a:t>echo implode(" ",$</a:t>
            </a:r>
            <a:r>
              <a:rPr lang="en-US" dirty="0" err="1"/>
              <a:t>arr</a:t>
            </a:r>
            <a:r>
              <a:rPr lang="en-US" dirty="0"/>
              <a:t>);</a:t>
            </a:r>
            <a:br>
              <a:rPr lang="en-US" dirty="0"/>
            </a:br>
            <a:r>
              <a:rPr lang="en-US" dirty="0"/>
              <a:t>?&gt; </a:t>
            </a:r>
          </a:p>
          <a:p>
            <a:endParaRPr lang="en-US" dirty="0" smtClean="0"/>
          </a:p>
          <a:p>
            <a:r>
              <a:rPr lang="en-US" dirty="0" smtClean="0"/>
              <a:t>The </a:t>
            </a:r>
            <a:r>
              <a:rPr lang="en-US" dirty="0"/>
              <a:t>output of the code above will be:</a:t>
            </a:r>
          </a:p>
          <a:p>
            <a:r>
              <a:rPr lang="en-US" dirty="0"/>
              <a:t>Hello World! Beautiful Day! </a:t>
            </a:r>
          </a:p>
          <a:p>
            <a:endParaRPr lang="en-US" dirty="0"/>
          </a:p>
        </p:txBody>
      </p:sp>
      <p:sp>
        <p:nvSpPr>
          <p:cNvPr id="4" name="TextBox 3"/>
          <p:cNvSpPr txBox="1">
            <a:spLocks noChangeArrowheads="1"/>
          </p:cNvSpPr>
          <p:nvPr/>
        </p:nvSpPr>
        <p:spPr bwMode="auto">
          <a:xfrm>
            <a:off x="7162801"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08787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Explode()</a:t>
            </a:r>
            <a:endParaRPr lang="en-US" dirty="0"/>
          </a:p>
        </p:txBody>
      </p:sp>
      <p:sp>
        <p:nvSpPr>
          <p:cNvPr id="3" name="Content Placeholder 2"/>
          <p:cNvSpPr>
            <a:spLocks noGrp="1"/>
          </p:cNvSpPr>
          <p:nvPr>
            <p:ph idx="1"/>
          </p:nvPr>
        </p:nvSpPr>
        <p:spPr/>
        <p:txBody>
          <a:bodyPr>
            <a:normAutofit fontScale="92500" lnSpcReduction="10000"/>
          </a:bodyPr>
          <a:lstStyle/>
          <a:p>
            <a:r>
              <a:rPr lang="en-US" dirty="0"/>
              <a:t>In this example we will break a string to an array:</a:t>
            </a:r>
          </a:p>
          <a:p>
            <a:r>
              <a:rPr lang="en-US" dirty="0"/>
              <a:t>&lt;?</a:t>
            </a:r>
            <a:r>
              <a:rPr lang="en-US" dirty="0" err="1"/>
              <a:t>php</a:t>
            </a:r>
            <a:r>
              <a:rPr lang="en-US" dirty="0"/>
              <a:t/>
            </a:r>
            <a:br>
              <a:rPr lang="en-US" dirty="0"/>
            </a:br>
            <a:r>
              <a:rPr lang="en-US" dirty="0"/>
              <a:t>$</a:t>
            </a:r>
            <a:r>
              <a:rPr lang="en-US" dirty="0" err="1"/>
              <a:t>str</a:t>
            </a:r>
            <a:r>
              <a:rPr lang="en-US" dirty="0"/>
              <a:t> = "Hello world. It's a beautiful day.";</a:t>
            </a:r>
            <a:br>
              <a:rPr lang="en-US" dirty="0"/>
            </a:br>
            <a:r>
              <a:rPr lang="en-US" dirty="0" err="1"/>
              <a:t>print_r</a:t>
            </a:r>
            <a:r>
              <a:rPr lang="en-US" dirty="0"/>
              <a:t> (explode(" ",$</a:t>
            </a:r>
            <a:r>
              <a:rPr lang="en-US" dirty="0" err="1"/>
              <a:t>str</a:t>
            </a:r>
            <a:r>
              <a:rPr lang="en-US" dirty="0"/>
              <a:t>));</a:t>
            </a:r>
            <a:br>
              <a:rPr lang="en-US" dirty="0"/>
            </a:br>
            <a:r>
              <a:rPr lang="en-US" dirty="0"/>
              <a:t>?&gt; </a:t>
            </a:r>
            <a:endParaRPr lang="en-US" dirty="0" smtClean="0"/>
          </a:p>
          <a:p>
            <a:r>
              <a:rPr lang="en-US" sz="1600" dirty="0" smtClean="0"/>
              <a:t>Array</a:t>
            </a:r>
            <a:r>
              <a:rPr lang="en-US" sz="1600" dirty="0"/>
              <a:t/>
            </a:r>
            <a:br>
              <a:rPr lang="en-US" sz="1600" dirty="0"/>
            </a:br>
            <a:r>
              <a:rPr lang="en-US" sz="1600" dirty="0"/>
              <a:t>(</a:t>
            </a:r>
            <a:br>
              <a:rPr lang="en-US" sz="1600" dirty="0"/>
            </a:br>
            <a:r>
              <a:rPr lang="en-US" sz="1600" dirty="0"/>
              <a:t>[0] =&gt; Hello</a:t>
            </a:r>
            <a:br>
              <a:rPr lang="en-US" sz="1600" dirty="0"/>
            </a:br>
            <a:r>
              <a:rPr lang="en-US" sz="1600" dirty="0"/>
              <a:t>[1] =&gt; world.</a:t>
            </a:r>
            <a:br>
              <a:rPr lang="en-US" sz="1600" dirty="0"/>
            </a:br>
            <a:r>
              <a:rPr lang="en-US" sz="1600" dirty="0"/>
              <a:t>[2] =&gt; It's</a:t>
            </a:r>
            <a:br>
              <a:rPr lang="en-US" sz="1600" dirty="0"/>
            </a:br>
            <a:r>
              <a:rPr lang="en-US" sz="1600" dirty="0"/>
              <a:t>[3] =&gt; a</a:t>
            </a:r>
            <a:br>
              <a:rPr lang="en-US" sz="1600" dirty="0"/>
            </a:br>
            <a:r>
              <a:rPr lang="en-US" sz="1600" dirty="0"/>
              <a:t>[4] =&gt; beautiful</a:t>
            </a:r>
            <a:br>
              <a:rPr lang="en-US" sz="1600" dirty="0"/>
            </a:br>
            <a:r>
              <a:rPr lang="en-US" sz="1600" dirty="0"/>
              <a:t>[5] =&gt; day.</a:t>
            </a:r>
            <a:br>
              <a:rPr lang="en-US" sz="1600" dirty="0"/>
            </a:br>
            <a:r>
              <a:rPr lang="en-US" sz="1600" dirty="0"/>
              <a:t>)</a:t>
            </a:r>
          </a:p>
        </p:txBody>
      </p:sp>
      <p:sp>
        <p:nvSpPr>
          <p:cNvPr id="4" name="TextBox 3"/>
          <p:cNvSpPr txBox="1">
            <a:spLocks noChangeArrowheads="1"/>
          </p:cNvSpPr>
          <p:nvPr/>
        </p:nvSpPr>
        <p:spPr bwMode="auto">
          <a:xfrm>
            <a:off x="7162801"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763718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Printing last  element in array</a:t>
            </a:r>
            <a:endParaRPr lang="en-US" dirty="0"/>
          </a:p>
        </p:txBody>
      </p:sp>
      <p:sp>
        <p:nvSpPr>
          <p:cNvPr id="3" name="Content Placeholder 2"/>
          <p:cNvSpPr>
            <a:spLocks noGrp="1"/>
          </p:cNvSpPr>
          <p:nvPr>
            <p:ph idx="1"/>
          </p:nvPr>
        </p:nvSpPr>
        <p:spPr/>
        <p:txBody>
          <a:bodyPr/>
          <a:lstStyle/>
          <a:p>
            <a:pPr marL="119062" indent="0">
              <a:buNone/>
            </a:pPr>
            <a:r>
              <a:rPr lang="en-US" dirty="0"/>
              <a:t>&lt;?</a:t>
            </a:r>
            <a:r>
              <a:rPr lang="en-US" dirty="0" err="1"/>
              <a:t>php</a:t>
            </a:r>
            <a:endParaRPr lang="en-US" dirty="0"/>
          </a:p>
          <a:p>
            <a:pPr marL="119062" indent="0">
              <a:buNone/>
            </a:pPr>
            <a:r>
              <a:rPr lang="en-US" dirty="0"/>
              <a:t>$users = array ("Bert", "Sharon", "Betty", "Harry");</a:t>
            </a:r>
          </a:p>
          <a:p>
            <a:pPr marL="119062" indent="0">
              <a:buNone/>
            </a:pPr>
            <a:r>
              <a:rPr lang="en-US" dirty="0"/>
              <a:t>print $users[count($users)− 1];</a:t>
            </a:r>
          </a:p>
          <a:p>
            <a:pPr marL="119062" indent="0">
              <a:buNone/>
            </a:pPr>
            <a:r>
              <a:rPr lang="en-US" dirty="0"/>
              <a:t> ?&gt;</a:t>
            </a:r>
          </a:p>
          <a:p>
            <a:endParaRPr lang="en-US" dirty="0"/>
          </a:p>
        </p:txBody>
      </p:sp>
      <p:sp>
        <p:nvSpPr>
          <p:cNvPr id="4" name="TextBox 3"/>
          <p:cNvSpPr txBox="1">
            <a:spLocks noChangeArrowheads="1"/>
          </p:cNvSpPr>
          <p:nvPr/>
        </p:nvSpPr>
        <p:spPr bwMode="auto">
          <a:xfrm>
            <a:off x="7162801"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799796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Slicing Arrays with </a:t>
            </a:r>
            <a:r>
              <a:rPr lang="en-US" dirty="0" err="1"/>
              <a:t>array_slice</a:t>
            </a:r>
            <a:r>
              <a:rPr lang="en-US" dirty="0"/>
              <a:t>()</a:t>
            </a:r>
          </a:p>
        </p:txBody>
      </p:sp>
      <p:sp>
        <p:nvSpPr>
          <p:cNvPr id="3" name="Content Placeholder 2"/>
          <p:cNvSpPr>
            <a:spLocks noGrp="1"/>
          </p:cNvSpPr>
          <p:nvPr>
            <p:ph idx="1"/>
          </p:nvPr>
        </p:nvSpPr>
        <p:spPr/>
        <p:txBody>
          <a:bodyPr>
            <a:normAutofit fontScale="92500" lnSpcReduction="10000"/>
          </a:bodyPr>
          <a:lstStyle/>
          <a:p>
            <a:pPr marL="119062" indent="0">
              <a:buNone/>
            </a:pPr>
            <a:r>
              <a:rPr lang="en-US" dirty="0"/>
              <a:t>&lt;?</a:t>
            </a:r>
            <a:r>
              <a:rPr lang="en-US" dirty="0" err="1"/>
              <a:t>php</a:t>
            </a:r>
            <a:endParaRPr lang="en-US" dirty="0"/>
          </a:p>
          <a:p>
            <a:pPr marL="119062" indent="0">
              <a:buNone/>
            </a:pPr>
            <a:r>
              <a:rPr lang="en-US" dirty="0"/>
              <a:t>$first = array("a", "b", "c", "d", "e", "f");</a:t>
            </a:r>
          </a:p>
          <a:p>
            <a:pPr marL="119062" indent="0">
              <a:buNone/>
            </a:pPr>
            <a:r>
              <a:rPr lang="en-US" dirty="0"/>
              <a:t>$second = </a:t>
            </a:r>
            <a:r>
              <a:rPr lang="en-US" dirty="0" err="1"/>
              <a:t>array_slice</a:t>
            </a:r>
            <a:r>
              <a:rPr lang="en-US" dirty="0"/>
              <a:t>($first, 2, 3);</a:t>
            </a:r>
          </a:p>
          <a:p>
            <a:pPr marL="119062" indent="0">
              <a:buNone/>
            </a:pPr>
            <a:r>
              <a:rPr lang="en-US" dirty="0" err="1"/>
              <a:t>foreach</a:t>
            </a:r>
            <a:r>
              <a:rPr lang="en-US" dirty="0"/>
              <a:t> ( $second as $</a:t>
            </a:r>
            <a:r>
              <a:rPr lang="en-US" dirty="0" err="1"/>
              <a:t>var</a:t>
            </a:r>
            <a:r>
              <a:rPr lang="en-US" dirty="0"/>
              <a:t> )</a:t>
            </a:r>
          </a:p>
          <a:p>
            <a:pPr marL="119062" indent="0">
              <a:buNone/>
            </a:pPr>
            <a:r>
              <a:rPr lang="en-US" dirty="0"/>
              <a:t>{</a:t>
            </a:r>
          </a:p>
          <a:p>
            <a:pPr marL="119062" indent="0">
              <a:buNone/>
            </a:pPr>
            <a:r>
              <a:rPr lang="en-US" dirty="0"/>
              <a:t>print "$</a:t>
            </a:r>
            <a:r>
              <a:rPr lang="en-US" dirty="0" err="1"/>
              <a:t>var</a:t>
            </a:r>
            <a:r>
              <a:rPr lang="en-US" dirty="0"/>
              <a:t>&lt;</a:t>
            </a:r>
            <a:r>
              <a:rPr lang="en-US" dirty="0" err="1"/>
              <a:t>br</a:t>
            </a:r>
            <a:r>
              <a:rPr lang="en-US" dirty="0"/>
              <a:t>&gt;";</a:t>
            </a:r>
          </a:p>
          <a:p>
            <a:pPr marL="119062" indent="0">
              <a:buNone/>
            </a:pPr>
            <a:r>
              <a:rPr lang="en-US" dirty="0" smtClean="0"/>
              <a:t>}</a:t>
            </a:r>
            <a:endParaRPr lang="en-US" dirty="0"/>
          </a:p>
          <a:p>
            <a:pPr marL="119062" indent="0">
              <a:buNone/>
            </a:pPr>
            <a:r>
              <a:rPr lang="en-US" dirty="0" smtClean="0"/>
              <a:t>?&gt;</a:t>
            </a:r>
            <a:endParaRPr lang="en-US" dirty="0"/>
          </a:p>
          <a:p>
            <a:endParaRPr lang="en-US" dirty="0"/>
          </a:p>
        </p:txBody>
      </p:sp>
      <p:sp>
        <p:nvSpPr>
          <p:cNvPr id="4" name="TextBox 3"/>
          <p:cNvSpPr txBox="1">
            <a:spLocks noChangeArrowheads="1"/>
          </p:cNvSpPr>
          <p:nvPr/>
        </p:nvSpPr>
        <p:spPr bwMode="auto">
          <a:xfrm>
            <a:off x="7162801"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66952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PHP Functions</a:t>
            </a:r>
            <a:endParaRPr lang="en-US" dirty="0"/>
          </a:p>
        </p:txBody>
      </p:sp>
      <p:sp>
        <p:nvSpPr>
          <p:cNvPr id="46083" name="Content Placeholder 2"/>
          <p:cNvSpPr>
            <a:spLocks noGrp="1"/>
          </p:cNvSpPr>
          <p:nvPr>
            <p:ph idx="1"/>
          </p:nvPr>
        </p:nvSpPr>
        <p:spPr>
          <a:xfrm>
            <a:off x="381000" y="1676400"/>
            <a:ext cx="8229600" cy="4724400"/>
          </a:xfrm>
        </p:spPr>
        <p:txBody>
          <a:bodyPr>
            <a:normAutofit lnSpcReduction="10000"/>
          </a:bodyPr>
          <a:lstStyle/>
          <a:p>
            <a:r>
              <a:rPr lang="en-US" smtClean="0"/>
              <a:t>There are more than 700 built-in functions.</a:t>
            </a:r>
          </a:p>
          <a:p>
            <a:r>
              <a:rPr lang="en-US" smtClean="0"/>
              <a:t>You can create your own functions also.</a:t>
            </a:r>
          </a:p>
          <a:p>
            <a:r>
              <a:rPr lang="en-US" smtClean="0"/>
              <a:t>To keep the browser from executing a script when the page loads, you can put your script into a function.</a:t>
            </a:r>
          </a:p>
          <a:p>
            <a:r>
              <a:rPr lang="en-US" smtClean="0"/>
              <a:t>A function will be executed by a call to the function.</a:t>
            </a:r>
          </a:p>
          <a:p>
            <a:r>
              <a:rPr lang="en-US" smtClean="0"/>
              <a:t>You may call a function from anywhere within a page.</a:t>
            </a:r>
          </a:p>
          <a:p>
            <a:endParaRPr lang="en-US" smtClean="0"/>
          </a:p>
        </p:txBody>
      </p:sp>
      <p:sp>
        <p:nvSpPr>
          <p:cNvPr id="4" name="TextBox 3"/>
          <p:cNvSpPr txBox="1">
            <a:spLocks noChangeArrowheads="1"/>
          </p:cNvSpPr>
          <p:nvPr/>
        </p:nvSpPr>
        <p:spPr bwMode="auto">
          <a:xfrm>
            <a:off x="7162801"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55575"/>
            <a:ext cx="8229600" cy="1252538"/>
          </a:xfrm>
        </p:spPr>
        <p:txBody>
          <a:bodyPr/>
          <a:lstStyle/>
          <a:p>
            <a:pPr>
              <a:defRPr/>
            </a:pPr>
            <a:r>
              <a:rPr lang="en-US" dirty="0" smtClean="0"/>
              <a:t>Create a PHP Function	</a:t>
            </a:r>
            <a:endParaRPr lang="en-US" dirty="0"/>
          </a:p>
        </p:txBody>
      </p:sp>
      <p:sp>
        <p:nvSpPr>
          <p:cNvPr id="47107" name="Content Placeholder 2"/>
          <p:cNvSpPr>
            <a:spLocks noGrp="1"/>
          </p:cNvSpPr>
          <p:nvPr>
            <p:ph idx="4294967295"/>
          </p:nvPr>
        </p:nvSpPr>
        <p:spPr>
          <a:xfrm>
            <a:off x="0" y="1524000"/>
            <a:ext cx="8229600" cy="5181600"/>
          </a:xfrm>
        </p:spPr>
        <p:txBody>
          <a:bodyPr/>
          <a:lstStyle/>
          <a:p>
            <a:r>
              <a:rPr lang="en-US" smtClean="0"/>
              <a:t>All functions start with the word </a:t>
            </a:r>
            <a:r>
              <a:rPr lang="en-US" b="1" smtClean="0"/>
              <a:t>"function" </a:t>
            </a:r>
            <a:br>
              <a:rPr lang="en-US" b="1" smtClean="0"/>
            </a:br>
            <a:endParaRPr lang="en-US" b="1" smtClean="0"/>
          </a:p>
          <a:p>
            <a:r>
              <a:rPr lang="en-US" smtClean="0"/>
              <a:t>Add a </a:t>
            </a:r>
            <a:r>
              <a:rPr lang="en-US" b="1" smtClean="0"/>
              <a:t>"{"</a:t>
            </a:r>
            <a:r>
              <a:rPr lang="en-US" smtClean="0"/>
              <a:t>  - The function code starts after the opening curly brace </a:t>
            </a:r>
            <a:br>
              <a:rPr lang="en-US" smtClean="0"/>
            </a:br>
            <a:endParaRPr lang="en-US" smtClean="0"/>
          </a:p>
          <a:p>
            <a:r>
              <a:rPr lang="en-US" smtClean="0"/>
              <a:t>Insert the function code </a:t>
            </a:r>
            <a:br>
              <a:rPr lang="en-US" smtClean="0"/>
            </a:br>
            <a:endParaRPr lang="en-US" smtClean="0"/>
          </a:p>
          <a:p>
            <a:r>
              <a:rPr lang="en-US" smtClean="0"/>
              <a:t>Add a </a:t>
            </a:r>
            <a:r>
              <a:rPr lang="en-US" b="1" smtClean="0"/>
              <a:t>"}"</a:t>
            </a:r>
            <a:r>
              <a:rPr lang="en-US" smtClean="0"/>
              <a:t>  - The function is finished by a closing curly brace </a:t>
            </a:r>
          </a:p>
        </p:txBody>
      </p:sp>
      <p:sp>
        <p:nvSpPr>
          <p:cNvPr id="4" name="TextBox 3"/>
          <p:cNvSpPr txBox="1">
            <a:spLocks noChangeArrowheads="1"/>
          </p:cNvSpPr>
          <p:nvPr/>
        </p:nvSpPr>
        <p:spPr bwMode="auto">
          <a:xfrm>
            <a:off x="7162801"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p:cNvSpPr>
          <p:nvPr>
            <p:ph type="title"/>
          </p:nvPr>
        </p:nvSpPr>
        <p:spPr bwMode="auto">
          <a:xfrm>
            <a:off x="457200" y="152400"/>
            <a:ext cx="8229600" cy="1250950"/>
          </a:xfrm>
        </p:spPr>
        <p:txBody>
          <a:bodyPr wrap="square" tIns="45720" bIns="45720" numCol="1" anchorCtr="0" compatLnSpc="1">
            <a:prstTxWarp prst="textNoShape">
              <a:avLst/>
            </a:prstTxWarp>
          </a:bodyPr>
          <a:lstStyle/>
          <a:p>
            <a:pPr>
              <a:defRPr/>
            </a:pPr>
            <a:r>
              <a:rPr lang="en-US" smtClean="0"/>
              <a:t>PHP Function Guideline</a:t>
            </a:r>
          </a:p>
        </p:txBody>
      </p:sp>
      <p:sp>
        <p:nvSpPr>
          <p:cNvPr id="48131" name="Rectangle 3"/>
          <p:cNvSpPr>
            <a:spLocks noGrp="1"/>
          </p:cNvSpPr>
          <p:nvPr>
            <p:ph idx="1"/>
          </p:nvPr>
        </p:nvSpPr>
        <p:spPr>
          <a:xfrm>
            <a:off x="457200" y="1524000"/>
            <a:ext cx="8229600" cy="4625975"/>
          </a:xfrm>
        </p:spPr>
        <p:txBody>
          <a:bodyPr>
            <a:normAutofit lnSpcReduction="10000"/>
          </a:bodyPr>
          <a:lstStyle/>
          <a:p>
            <a:pPr>
              <a:buSzPct val="100000"/>
              <a:buFont typeface="Symbol" pitchFamily="18" charset="2"/>
              <a:buChar char=""/>
            </a:pPr>
            <a:r>
              <a:rPr lang="en-US" smtClean="0"/>
              <a:t>Give the function a name that reflects what the function does </a:t>
            </a:r>
          </a:p>
          <a:p>
            <a:pPr>
              <a:buSzPct val="100000"/>
              <a:buFont typeface="Symbol" pitchFamily="18" charset="2"/>
              <a:buChar char=""/>
            </a:pPr>
            <a:r>
              <a:rPr lang="en-US" smtClean="0"/>
              <a:t>i.e. If you writing a function for database connection give name as </a:t>
            </a:r>
          </a:p>
          <a:p>
            <a:pPr>
              <a:buSzPct val="100000"/>
              <a:buFont typeface="Symbol" pitchFamily="18" charset="2"/>
              <a:buNone/>
            </a:pPr>
            <a:r>
              <a:rPr lang="en-US" b="1" smtClean="0"/>
              <a:t>	function dbconnection();</a:t>
            </a:r>
            <a:r>
              <a:rPr lang="en-US" smtClean="0"/>
              <a:t> </a:t>
            </a:r>
          </a:p>
          <a:p>
            <a:pPr>
              <a:buSzPct val="100000"/>
              <a:buFont typeface="Symbol" pitchFamily="18" charset="2"/>
              <a:buChar char=""/>
            </a:pPr>
            <a:r>
              <a:rPr lang="en-US" smtClean="0"/>
              <a:t>The function name can start with a letter or underscore (not a number) </a:t>
            </a:r>
          </a:p>
          <a:p>
            <a:pPr>
              <a:buSzPct val="100000"/>
              <a:buFont typeface="Symbol" pitchFamily="18" charset="2"/>
              <a:buChar char=""/>
            </a:pPr>
            <a:r>
              <a:rPr lang="en-US" smtClean="0"/>
              <a:t>i.e. </a:t>
            </a:r>
            <a:r>
              <a:rPr lang="en-US" b="1" smtClean="0"/>
              <a:t>function Name();</a:t>
            </a:r>
            <a:r>
              <a:rPr lang="en-US" smtClean="0"/>
              <a:t> </a:t>
            </a:r>
            <a:br>
              <a:rPr lang="en-US" smtClean="0"/>
            </a:br>
            <a:r>
              <a:rPr lang="en-US" smtClean="0"/>
              <a:t>      </a:t>
            </a:r>
            <a:r>
              <a:rPr lang="en-US" b="1" smtClean="0"/>
              <a:t>fucntion _Name();</a:t>
            </a:r>
            <a:r>
              <a:rPr lang="en-US" smtClean="0"/>
              <a:t> </a:t>
            </a:r>
          </a:p>
          <a:p>
            <a:endParaRPr lang="en-US" smtClean="0"/>
          </a:p>
        </p:txBody>
      </p:sp>
      <p:sp>
        <p:nvSpPr>
          <p:cNvPr id="4" name="TextBox 3"/>
          <p:cNvSpPr txBox="1">
            <a:spLocks noChangeArrowheads="1"/>
          </p:cNvSpPr>
          <p:nvPr/>
        </p:nvSpPr>
        <p:spPr bwMode="auto">
          <a:xfrm>
            <a:off x="7162801"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Create a PHP Function	</a:t>
            </a:r>
            <a:endParaRPr lang="en-US" dirty="0"/>
          </a:p>
        </p:txBody>
      </p:sp>
      <p:sp>
        <p:nvSpPr>
          <p:cNvPr id="49155" name="Content Placeholder 2"/>
          <p:cNvSpPr>
            <a:spLocks noGrp="1"/>
          </p:cNvSpPr>
          <p:nvPr>
            <p:ph idx="1"/>
          </p:nvPr>
        </p:nvSpPr>
        <p:spPr>
          <a:xfrm>
            <a:off x="533400" y="1905000"/>
            <a:ext cx="8229600" cy="4625975"/>
          </a:xfrm>
        </p:spPr>
        <p:txBody>
          <a:bodyPr/>
          <a:lstStyle/>
          <a:p>
            <a:r>
              <a:rPr lang="en-US" dirty="0" smtClean="0"/>
              <a:t>A function is a block of code that can be executed whenever we need it.</a:t>
            </a:r>
            <a:endParaRPr lang="en-US" sz="2800" dirty="0" smtClean="0"/>
          </a:p>
          <a:p>
            <a:r>
              <a:rPr lang="en-US" sz="2800" b="1" dirty="0" smtClean="0"/>
              <a:t>Syntax</a:t>
            </a:r>
          </a:p>
          <a:p>
            <a:endParaRPr lang="en-US" sz="2800" b="1" dirty="0" smtClean="0"/>
          </a:p>
          <a:p>
            <a:endParaRPr lang="en-US" sz="2800" b="1" dirty="0" smtClean="0"/>
          </a:p>
        </p:txBody>
      </p:sp>
      <p:sp>
        <p:nvSpPr>
          <p:cNvPr id="4" name="Rectangle 3"/>
          <p:cNvSpPr/>
          <p:nvPr/>
        </p:nvSpPr>
        <p:spPr>
          <a:xfrm>
            <a:off x="1447800" y="3891455"/>
            <a:ext cx="6324600" cy="12954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defRPr/>
            </a:pPr>
            <a:r>
              <a:rPr lang="en-US" b="1" dirty="0"/>
              <a:t>function </a:t>
            </a:r>
            <a:r>
              <a:rPr lang="en-US" b="1" i="1" dirty="0" err="1"/>
              <a:t>functionName</a:t>
            </a:r>
            <a:r>
              <a:rPr lang="en-US" b="1" dirty="0"/>
              <a:t>()</a:t>
            </a:r>
            <a:br>
              <a:rPr lang="en-US" b="1" dirty="0"/>
            </a:br>
            <a:r>
              <a:rPr lang="en-US" b="1" dirty="0"/>
              <a:t>{</a:t>
            </a:r>
            <a:br>
              <a:rPr lang="en-US" b="1" dirty="0"/>
            </a:br>
            <a:r>
              <a:rPr lang="en-US" b="1" i="1" dirty="0"/>
              <a:t>code to be executed</a:t>
            </a:r>
            <a:r>
              <a:rPr lang="en-US" b="1" dirty="0"/>
              <a:t>;</a:t>
            </a:r>
            <a:br>
              <a:rPr lang="en-US" b="1" dirty="0"/>
            </a:br>
            <a:r>
              <a:rPr lang="en-US" b="1" dirty="0"/>
              <a:t>}</a:t>
            </a:r>
          </a:p>
        </p:txBody>
      </p:sp>
      <p:sp>
        <p:nvSpPr>
          <p:cNvPr id="5" name="TextBox 3"/>
          <p:cNvSpPr txBox="1">
            <a:spLocks noChangeArrowheads="1"/>
          </p:cNvSpPr>
          <p:nvPr/>
        </p:nvSpPr>
        <p:spPr bwMode="auto">
          <a:xfrm>
            <a:off x="7162801"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457200" y="1828800"/>
            <a:ext cx="8229600" cy="4625975"/>
          </a:xfrm>
        </p:spPr>
        <p:txBody>
          <a:bodyPr/>
          <a:lstStyle/>
          <a:p>
            <a:r>
              <a:rPr lang="en-US" b="1" dirty="0">
                <a:solidFill>
                  <a:srgbClr val="FF3300"/>
                </a:solidFill>
                <a:latin typeface="Arial" charset="0"/>
                <a:cs typeface="Arial" charset="0"/>
              </a:rPr>
              <a:t>&lt;?</a:t>
            </a:r>
            <a:r>
              <a:rPr lang="en-US" b="1" dirty="0" err="1">
                <a:solidFill>
                  <a:srgbClr val="FF3300"/>
                </a:solidFill>
                <a:latin typeface="Arial" charset="0"/>
                <a:cs typeface="Arial" charset="0"/>
              </a:rPr>
              <a:t>php</a:t>
            </a:r>
            <a:r>
              <a:rPr lang="en-US" b="1" dirty="0">
                <a:solidFill>
                  <a:srgbClr val="FF3300"/>
                </a:solidFill>
                <a:latin typeface="Arial" charset="0"/>
                <a:cs typeface="Arial" charset="0"/>
              </a:rPr>
              <a:t/>
            </a:r>
            <a:br>
              <a:rPr lang="en-US" b="1" dirty="0">
                <a:solidFill>
                  <a:srgbClr val="FF3300"/>
                </a:solidFill>
                <a:latin typeface="Arial" charset="0"/>
                <a:cs typeface="Arial" charset="0"/>
              </a:rPr>
            </a:br>
            <a:r>
              <a:rPr lang="en-US" b="1" dirty="0">
                <a:solidFill>
                  <a:srgbClr val="FF3300"/>
                </a:solidFill>
                <a:latin typeface="Arial" charset="0"/>
                <a:cs typeface="Arial" charset="0"/>
              </a:rPr>
              <a:t>	</a:t>
            </a:r>
            <a:r>
              <a:rPr lang="en-US" b="1" dirty="0"/>
              <a:t>function </a:t>
            </a:r>
            <a:r>
              <a:rPr lang="en-US" b="1" dirty="0" err="1"/>
              <a:t>writeName</a:t>
            </a:r>
            <a:r>
              <a:rPr lang="en-US" b="1" dirty="0"/>
              <a:t>()</a:t>
            </a:r>
            <a:br>
              <a:rPr lang="en-US" b="1" dirty="0"/>
            </a:br>
            <a:r>
              <a:rPr lang="en-US" b="1" dirty="0"/>
              <a:t>	{</a:t>
            </a:r>
            <a:br>
              <a:rPr lang="en-US" b="1" dirty="0"/>
            </a:br>
            <a:r>
              <a:rPr lang="en-US" b="1" dirty="0"/>
              <a:t>	echo "Kai Jim </a:t>
            </a:r>
            <a:r>
              <a:rPr lang="en-US" b="1" dirty="0" err="1"/>
              <a:t>Refsnes</a:t>
            </a:r>
            <a:r>
              <a:rPr lang="en-US" b="1" dirty="0"/>
              <a:t>";</a:t>
            </a:r>
            <a:br>
              <a:rPr lang="en-US" b="1" dirty="0"/>
            </a:br>
            <a:r>
              <a:rPr lang="en-US" b="1" dirty="0"/>
              <a:t>	</a:t>
            </a:r>
            <a:r>
              <a:rPr lang="en-US" b="1" dirty="0" smtClean="0"/>
              <a:t>}</a:t>
            </a:r>
            <a:r>
              <a:rPr lang="en-US" b="1" dirty="0"/>
              <a:t/>
            </a:r>
            <a:br>
              <a:rPr lang="en-US" b="1" dirty="0"/>
            </a:br>
            <a:r>
              <a:rPr lang="en-US" b="1" dirty="0"/>
              <a:t>	echo "My name is ";</a:t>
            </a:r>
            <a:br>
              <a:rPr lang="en-US" b="1" dirty="0"/>
            </a:br>
            <a:r>
              <a:rPr lang="en-US" b="1" dirty="0"/>
              <a:t>	</a:t>
            </a:r>
            <a:r>
              <a:rPr lang="en-US" b="1" dirty="0" err="1"/>
              <a:t>writeName</a:t>
            </a:r>
            <a:r>
              <a:rPr lang="en-US" b="1" dirty="0"/>
              <a:t>();</a:t>
            </a:r>
            <a:r>
              <a:rPr lang="en-US" b="1" dirty="0">
                <a:latin typeface="Arial" charset="0"/>
                <a:cs typeface="Arial" charset="0"/>
              </a:rPr>
              <a:t/>
            </a:r>
            <a:br>
              <a:rPr lang="en-US" b="1" dirty="0">
                <a:latin typeface="Arial" charset="0"/>
                <a:cs typeface="Arial" charset="0"/>
              </a:rPr>
            </a:br>
            <a:r>
              <a:rPr lang="en-US" b="1" dirty="0">
                <a:solidFill>
                  <a:srgbClr val="FF3300"/>
                </a:solidFill>
                <a:latin typeface="Arial" charset="0"/>
                <a:cs typeface="Arial" charset="0"/>
              </a:rPr>
              <a:t>?&gt; </a:t>
            </a:r>
          </a:p>
          <a:p>
            <a:endParaRPr lang="en-US" dirty="0"/>
          </a:p>
        </p:txBody>
      </p:sp>
      <p:sp>
        <p:nvSpPr>
          <p:cNvPr id="4" name="TextBox 3"/>
          <p:cNvSpPr txBox="1">
            <a:spLocks noChangeArrowheads="1"/>
          </p:cNvSpPr>
          <p:nvPr/>
        </p:nvSpPr>
        <p:spPr bwMode="auto">
          <a:xfrm>
            <a:off x="7162801"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991767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p:cNvSpPr>
          <p:nvPr>
            <p:ph type="title"/>
          </p:nvPr>
        </p:nvSpPr>
        <p:spPr bwMode="auto">
          <a:xfrm>
            <a:off x="457200" y="152400"/>
            <a:ext cx="8229600" cy="1250950"/>
          </a:xfrm>
        </p:spPr>
        <p:txBody>
          <a:bodyPr wrap="square" tIns="45720" bIns="45720" numCol="1" anchorCtr="0" compatLnSpc="1">
            <a:prstTxWarp prst="textNoShape">
              <a:avLst/>
            </a:prstTxWarp>
          </a:bodyPr>
          <a:lstStyle/>
          <a:p>
            <a:pPr>
              <a:defRPr/>
            </a:pPr>
            <a:r>
              <a:rPr lang="en-US" dirty="0" smtClean="0"/>
              <a:t>Numeric Arrays</a:t>
            </a:r>
          </a:p>
        </p:txBody>
      </p:sp>
      <p:sp>
        <p:nvSpPr>
          <p:cNvPr id="40963" name="Rectangle 3"/>
          <p:cNvSpPr>
            <a:spLocks noGrp="1"/>
          </p:cNvSpPr>
          <p:nvPr>
            <p:ph idx="1"/>
          </p:nvPr>
        </p:nvSpPr>
        <p:spPr/>
        <p:txBody>
          <a:bodyPr/>
          <a:lstStyle/>
          <a:p>
            <a:r>
              <a:rPr lang="en-US" dirty="0" smtClean="0"/>
              <a:t>There are two methods</a:t>
            </a:r>
          </a:p>
          <a:p>
            <a:pPr lvl="1"/>
            <a:r>
              <a:rPr lang="en-US" dirty="0" smtClean="0"/>
              <a:t>The index is automatically assigned from ‘0’(Zero).</a:t>
            </a:r>
            <a:br>
              <a:rPr lang="en-US" dirty="0" smtClean="0"/>
            </a:br>
            <a:r>
              <a:rPr lang="en-US" dirty="0" smtClean="0"/>
              <a:t>$cars=</a:t>
            </a:r>
            <a:r>
              <a:rPr lang="en-US" dirty="0" smtClean="0">
                <a:solidFill>
                  <a:srgbClr val="FF3300"/>
                </a:solidFill>
              </a:rPr>
              <a:t>array</a:t>
            </a:r>
            <a:r>
              <a:rPr lang="en-US" dirty="0" smtClean="0"/>
              <a:t>("</a:t>
            </a:r>
            <a:r>
              <a:rPr lang="en-US" dirty="0" err="1" smtClean="0"/>
              <a:t>Saab","Volvo","BMW","Toyota</a:t>
            </a:r>
            <a:r>
              <a:rPr lang="en-US" dirty="0" smtClean="0"/>
              <a:t>");</a:t>
            </a:r>
          </a:p>
          <a:p>
            <a:pPr lvl="1"/>
            <a:r>
              <a:rPr lang="en-US" dirty="0" smtClean="0"/>
              <a:t> The index values are assigned manually.</a:t>
            </a:r>
            <a:br>
              <a:rPr lang="en-US" dirty="0" smtClean="0"/>
            </a:br>
            <a:r>
              <a:rPr lang="en-US" dirty="0" smtClean="0"/>
              <a:t>$cars[0]="Saab";</a:t>
            </a:r>
            <a:br>
              <a:rPr lang="en-US" dirty="0" smtClean="0"/>
            </a:br>
            <a:r>
              <a:rPr lang="en-US" dirty="0" smtClean="0"/>
              <a:t>$cars[1]="Volvo";</a:t>
            </a:r>
            <a:br>
              <a:rPr lang="en-US" dirty="0" smtClean="0"/>
            </a:br>
            <a:r>
              <a:rPr lang="en-US" dirty="0" smtClean="0"/>
              <a:t>$cars[2]="BMW";</a:t>
            </a:r>
            <a:br>
              <a:rPr lang="en-US" dirty="0" smtClean="0"/>
            </a:br>
            <a:r>
              <a:rPr lang="en-US" dirty="0" smtClean="0"/>
              <a:t>$cars[3]="Toyota"; </a:t>
            </a:r>
          </a:p>
        </p:txBody>
      </p:sp>
      <p:sp>
        <p:nvSpPr>
          <p:cNvPr id="4" name="TextBox 3"/>
          <p:cNvSpPr txBox="1">
            <a:spLocks noChangeArrowheads="1"/>
          </p:cNvSpPr>
          <p:nvPr/>
        </p:nvSpPr>
        <p:spPr bwMode="auto">
          <a:xfrm>
            <a:off x="7162801"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55575"/>
            <a:ext cx="8229600" cy="1252538"/>
          </a:xfrm>
        </p:spPr>
        <p:txBody>
          <a:bodyPr>
            <a:normAutofit/>
          </a:bodyPr>
          <a:lstStyle/>
          <a:p>
            <a:pPr>
              <a:defRPr/>
            </a:pPr>
            <a:r>
              <a:rPr lang="en-US" dirty="0" smtClean="0"/>
              <a:t>PHP Functions - Adding parameters</a:t>
            </a:r>
            <a:endParaRPr lang="en-US" dirty="0"/>
          </a:p>
        </p:txBody>
      </p:sp>
      <p:sp>
        <p:nvSpPr>
          <p:cNvPr id="50179" name="Content Placeholder 2"/>
          <p:cNvSpPr>
            <a:spLocks noGrp="1"/>
          </p:cNvSpPr>
          <p:nvPr>
            <p:ph idx="4294967295"/>
          </p:nvPr>
        </p:nvSpPr>
        <p:spPr>
          <a:xfrm>
            <a:off x="0" y="1774825"/>
            <a:ext cx="8229600" cy="4625975"/>
          </a:xfrm>
        </p:spPr>
        <p:txBody>
          <a:bodyPr/>
          <a:lstStyle/>
          <a:p>
            <a:r>
              <a:rPr lang="en-US" smtClean="0"/>
              <a:t>Our first function, </a:t>
            </a:r>
            <a:r>
              <a:rPr lang="en-US" b="1" smtClean="0"/>
              <a:t>writeMyName()</a:t>
            </a:r>
            <a:r>
              <a:rPr lang="en-US" smtClean="0"/>
              <a:t> is a very simple function.</a:t>
            </a:r>
          </a:p>
          <a:p>
            <a:r>
              <a:rPr lang="en-US" smtClean="0"/>
              <a:t>To add more functionality to a function, we can add parameters (or pass arguments).</a:t>
            </a:r>
          </a:p>
          <a:p>
            <a:r>
              <a:rPr lang="en-US" smtClean="0"/>
              <a:t>You may have noticed the parentheses after the function name, like: </a:t>
            </a:r>
            <a:r>
              <a:rPr lang="en-US" b="1" smtClean="0"/>
              <a:t>writeMyName()</a:t>
            </a:r>
            <a:r>
              <a:rPr lang="en-US" smtClean="0"/>
              <a:t>. The parameters are specified inside the parentheses.</a:t>
            </a:r>
          </a:p>
          <a:p>
            <a:pPr>
              <a:buFont typeface="Wingdings 2" pitchFamily="18" charset="2"/>
              <a:buNone/>
            </a:pPr>
            <a:endParaRPr lang="en-US" smtClean="0"/>
          </a:p>
        </p:txBody>
      </p:sp>
      <p:sp>
        <p:nvSpPr>
          <p:cNvPr id="4" name="TextBox 3"/>
          <p:cNvSpPr txBox="1">
            <a:spLocks noChangeArrowheads="1"/>
          </p:cNvSpPr>
          <p:nvPr/>
        </p:nvSpPr>
        <p:spPr bwMode="auto">
          <a:xfrm>
            <a:off x="7162801"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p:cNvSpPr>
          <p:nvPr>
            <p:ph type="title"/>
          </p:nvPr>
        </p:nvSpPr>
        <p:spPr bwMode="auto">
          <a:xfrm>
            <a:off x="457200" y="152400"/>
            <a:ext cx="8229600" cy="1250950"/>
          </a:xfrm>
        </p:spPr>
        <p:txBody>
          <a:bodyPr wrap="square" tIns="45720" bIns="45720" numCol="1" anchorCtr="0" compatLnSpc="1">
            <a:prstTxWarp prst="textNoShape">
              <a:avLst/>
            </a:prstTxWarp>
          </a:bodyPr>
          <a:lstStyle/>
          <a:p>
            <a:pPr>
              <a:defRPr/>
            </a:pPr>
            <a:r>
              <a:rPr lang="en-US" smtClean="0"/>
              <a:t>Functions with Parameters</a:t>
            </a:r>
          </a:p>
        </p:txBody>
      </p:sp>
      <p:sp>
        <p:nvSpPr>
          <p:cNvPr id="51203" name="Rectangle 3"/>
          <p:cNvSpPr>
            <a:spLocks noGrp="1"/>
          </p:cNvSpPr>
          <p:nvPr>
            <p:ph idx="1"/>
          </p:nvPr>
        </p:nvSpPr>
        <p:spPr>
          <a:xfrm>
            <a:off x="381000" y="1622425"/>
            <a:ext cx="8229600" cy="4625975"/>
          </a:xfrm>
        </p:spPr>
        <p:txBody>
          <a:bodyPr/>
          <a:lstStyle/>
          <a:p>
            <a:r>
              <a:rPr lang="en-US" sz="3600" dirty="0" smtClean="0"/>
              <a:t>Parameters are specified after the function name, inside the parentheses</a:t>
            </a:r>
            <a:r>
              <a:rPr lang="en-US" sz="2400" dirty="0" smtClean="0"/>
              <a:t>.</a:t>
            </a:r>
          </a:p>
          <a:p>
            <a:r>
              <a:rPr lang="en-US" b="1" dirty="0" smtClean="0"/>
              <a:t>Syntax</a:t>
            </a:r>
          </a:p>
          <a:p>
            <a:endParaRPr lang="en-US" sz="2400" b="1" dirty="0" smtClean="0"/>
          </a:p>
          <a:p>
            <a:endParaRPr lang="en-US" sz="2400" b="1" dirty="0" smtClean="0"/>
          </a:p>
          <a:p>
            <a:endParaRPr lang="en-US" sz="2400" b="1" dirty="0" smtClean="0"/>
          </a:p>
          <a:p>
            <a:pPr marL="119062" indent="0">
              <a:buNone/>
            </a:pPr>
            <a:endParaRPr lang="en-US" sz="2400" b="1" dirty="0" smtClean="0"/>
          </a:p>
        </p:txBody>
      </p:sp>
      <p:sp>
        <p:nvSpPr>
          <p:cNvPr id="4" name="Rectangle 3"/>
          <p:cNvSpPr/>
          <p:nvPr/>
        </p:nvSpPr>
        <p:spPr>
          <a:xfrm>
            <a:off x="1828800" y="3962400"/>
            <a:ext cx="6324600" cy="1143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defRPr/>
            </a:pPr>
            <a:r>
              <a:rPr lang="en-US" b="1" dirty="0">
                <a:solidFill>
                  <a:srgbClr val="000000"/>
                </a:solidFill>
                <a:cs typeface="Arial" charset="0"/>
              </a:rPr>
              <a:t>function </a:t>
            </a:r>
            <a:r>
              <a:rPr lang="en-US" b="1" i="1" dirty="0" err="1">
                <a:solidFill>
                  <a:srgbClr val="000000"/>
                </a:solidFill>
                <a:cs typeface="Arial" charset="0"/>
              </a:rPr>
              <a:t>functionName</a:t>
            </a:r>
            <a:r>
              <a:rPr lang="en-US" b="1" dirty="0">
                <a:solidFill>
                  <a:srgbClr val="000000"/>
                </a:solidFill>
                <a:cs typeface="Arial" charset="0"/>
              </a:rPr>
              <a:t>( $parameters)</a:t>
            </a:r>
            <a:br>
              <a:rPr lang="en-US" b="1" dirty="0">
                <a:solidFill>
                  <a:srgbClr val="000000"/>
                </a:solidFill>
                <a:cs typeface="Arial" charset="0"/>
              </a:rPr>
            </a:br>
            <a:r>
              <a:rPr lang="en-US" b="1" dirty="0">
                <a:solidFill>
                  <a:srgbClr val="000000"/>
                </a:solidFill>
                <a:cs typeface="Arial" charset="0"/>
              </a:rPr>
              <a:t>{</a:t>
            </a:r>
            <a:br>
              <a:rPr lang="en-US" b="1" dirty="0">
                <a:solidFill>
                  <a:srgbClr val="000000"/>
                </a:solidFill>
                <a:cs typeface="Arial" charset="0"/>
              </a:rPr>
            </a:br>
            <a:r>
              <a:rPr lang="en-US" b="1" dirty="0">
                <a:solidFill>
                  <a:srgbClr val="000000"/>
                </a:solidFill>
                <a:cs typeface="Arial" charset="0"/>
              </a:rPr>
              <a:t>	</a:t>
            </a:r>
            <a:r>
              <a:rPr lang="en-US" b="1" i="1" dirty="0">
                <a:solidFill>
                  <a:srgbClr val="000000"/>
                </a:solidFill>
                <a:cs typeface="Arial" charset="0"/>
              </a:rPr>
              <a:t>code to be executed</a:t>
            </a:r>
            <a:r>
              <a:rPr lang="en-US" b="1" dirty="0">
                <a:solidFill>
                  <a:srgbClr val="000000"/>
                </a:solidFill>
                <a:cs typeface="Arial" charset="0"/>
              </a:rPr>
              <a:t>;</a:t>
            </a:r>
            <a:br>
              <a:rPr lang="en-US" b="1" dirty="0">
                <a:solidFill>
                  <a:srgbClr val="000000"/>
                </a:solidFill>
                <a:cs typeface="Arial" charset="0"/>
              </a:rPr>
            </a:br>
            <a:r>
              <a:rPr lang="en-US" b="1" dirty="0">
                <a:solidFill>
                  <a:srgbClr val="000000"/>
                </a:solidFill>
                <a:cs typeface="Arial" charset="0"/>
              </a:rPr>
              <a:t>}</a:t>
            </a:r>
          </a:p>
        </p:txBody>
      </p:sp>
      <p:sp>
        <p:nvSpPr>
          <p:cNvPr id="5" name="TextBox 3"/>
          <p:cNvSpPr txBox="1">
            <a:spLocks noChangeArrowheads="1"/>
          </p:cNvSpPr>
          <p:nvPr/>
        </p:nvSpPr>
        <p:spPr bwMode="auto">
          <a:xfrm>
            <a:off x="7162801"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lnSpcReduction="10000"/>
          </a:bodyPr>
          <a:lstStyle/>
          <a:p>
            <a:pPr>
              <a:defRPr/>
            </a:pPr>
            <a:r>
              <a:rPr lang="en-US" b="1" dirty="0">
                <a:solidFill>
                  <a:srgbClr val="FF3300"/>
                </a:solidFill>
                <a:latin typeface="Arial" charset="0"/>
                <a:cs typeface="Arial" charset="0"/>
              </a:rPr>
              <a:t>&lt;?</a:t>
            </a:r>
            <a:r>
              <a:rPr lang="en-US" b="1" dirty="0" err="1">
                <a:solidFill>
                  <a:srgbClr val="FF3300"/>
                </a:solidFill>
                <a:latin typeface="Arial" charset="0"/>
                <a:cs typeface="Arial" charset="0"/>
              </a:rPr>
              <a:t>php</a:t>
            </a:r>
            <a:r>
              <a:rPr lang="en-US" b="1" dirty="0">
                <a:solidFill>
                  <a:srgbClr val="FF3300"/>
                </a:solidFill>
                <a:latin typeface="Arial" charset="0"/>
                <a:cs typeface="Arial" charset="0"/>
              </a:rPr>
              <a:t/>
            </a:r>
            <a:br>
              <a:rPr lang="en-US" b="1" dirty="0">
                <a:solidFill>
                  <a:srgbClr val="FF3300"/>
                </a:solidFill>
                <a:latin typeface="Arial" charset="0"/>
                <a:cs typeface="Arial" charset="0"/>
              </a:rPr>
            </a:br>
            <a:r>
              <a:rPr lang="en-US" b="1" dirty="0">
                <a:solidFill>
                  <a:srgbClr val="FF3300"/>
                </a:solidFill>
                <a:latin typeface="Arial" charset="0"/>
                <a:cs typeface="Arial" charset="0"/>
              </a:rPr>
              <a:t>	</a:t>
            </a:r>
            <a:r>
              <a:rPr lang="en-US" b="1" dirty="0">
                <a:solidFill>
                  <a:srgbClr val="000000"/>
                </a:solidFill>
                <a:cs typeface="Arial" charset="0"/>
              </a:rPr>
              <a:t>function </a:t>
            </a:r>
            <a:r>
              <a:rPr lang="en-US" b="1" dirty="0" err="1">
                <a:solidFill>
                  <a:srgbClr val="0000FF"/>
                </a:solidFill>
                <a:cs typeface="Arial" charset="0"/>
              </a:rPr>
              <a:t>writeName</a:t>
            </a:r>
            <a:r>
              <a:rPr lang="en-US" b="1" dirty="0">
                <a:solidFill>
                  <a:srgbClr val="000000"/>
                </a:solidFill>
                <a:cs typeface="Arial" charset="0"/>
              </a:rPr>
              <a:t>($</a:t>
            </a:r>
            <a:r>
              <a:rPr lang="en-US" b="1" dirty="0" err="1">
                <a:solidFill>
                  <a:srgbClr val="000000"/>
                </a:solidFill>
                <a:cs typeface="Arial" charset="0"/>
              </a:rPr>
              <a:t>fname</a:t>
            </a:r>
            <a:r>
              <a:rPr lang="en-US" b="1" dirty="0">
                <a:solidFill>
                  <a:srgbClr val="000000"/>
                </a:solidFill>
                <a:cs typeface="Arial" charset="0"/>
              </a:rPr>
              <a:t>)</a:t>
            </a:r>
            <a:br>
              <a:rPr lang="en-US" b="1" dirty="0">
                <a:solidFill>
                  <a:srgbClr val="000000"/>
                </a:solidFill>
                <a:cs typeface="Arial" charset="0"/>
              </a:rPr>
            </a:br>
            <a:r>
              <a:rPr lang="en-US" b="1" dirty="0">
                <a:solidFill>
                  <a:srgbClr val="000000"/>
                </a:solidFill>
                <a:cs typeface="Arial" charset="0"/>
              </a:rPr>
              <a:t>	{</a:t>
            </a:r>
            <a:br>
              <a:rPr lang="en-US" b="1" dirty="0">
                <a:solidFill>
                  <a:srgbClr val="000000"/>
                </a:solidFill>
                <a:cs typeface="Arial" charset="0"/>
              </a:rPr>
            </a:br>
            <a:r>
              <a:rPr lang="en-US" b="1" dirty="0">
                <a:solidFill>
                  <a:srgbClr val="000000"/>
                </a:solidFill>
                <a:cs typeface="Arial" charset="0"/>
              </a:rPr>
              <a:t>		echo $</a:t>
            </a:r>
            <a:r>
              <a:rPr lang="en-US" b="1" dirty="0" err="1">
                <a:solidFill>
                  <a:srgbClr val="000000"/>
                </a:solidFill>
                <a:cs typeface="Arial" charset="0"/>
              </a:rPr>
              <a:t>fname</a:t>
            </a:r>
            <a:r>
              <a:rPr lang="en-US" b="1" dirty="0">
                <a:solidFill>
                  <a:srgbClr val="000000"/>
                </a:solidFill>
                <a:cs typeface="Arial" charset="0"/>
              </a:rPr>
              <a:t>.” is an IT student”;</a:t>
            </a:r>
            <a:br>
              <a:rPr lang="en-US" b="1" dirty="0">
                <a:solidFill>
                  <a:srgbClr val="000000"/>
                </a:solidFill>
                <a:cs typeface="Arial" charset="0"/>
              </a:rPr>
            </a:br>
            <a:r>
              <a:rPr lang="en-US" b="1" dirty="0">
                <a:solidFill>
                  <a:srgbClr val="000000"/>
                </a:solidFill>
                <a:cs typeface="Arial" charset="0"/>
              </a:rPr>
              <a:t>	}</a:t>
            </a:r>
            <a:br>
              <a:rPr lang="en-US" b="1" dirty="0">
                <a:solidFill>
                  <a:srgbClr val="000000"/>
                </a:solidFill>
                <a:cs typeface="Arial" charset="0"/>
              </a:rPr>
            </a:br>
            <a:r>
              <a:rPr lang="en-US" b="1" dirty="0">
                <a:solidFill>
                  <a:srgbClr val="000000"/>
                </a:solidFill>
                <a:cs typeface="Arial" charset="0"/>
              </a:rPr>
              <a:t/>
            </a:r>
            <a:br>
              <a:rPr lang="en-US" b="1" dirty="0">
                <a:solidFill>
                  <a:srgbClr val="000000"/>
                </a:solidFill>
                <a:cs typeface="Arial" charset="0"/>
              </a:rPr>
            </a:br>
            <a:r>
              <a:rPr lang="en-US" b="1" dirty="0">
                <a:solidFill>
                  <a:srgbClr val="000000"/>
                </a:solidFill>
                <a:cs typeface="Arial" charset="0"/>
              </a:rPr>
              <a:t>	echo "My name is ";</a:t>
            </a:r>
            <a:br>
              <a:rPr lang="en-US" b="1" dirty="0">
                <a:solidFill>
                  <a:srgbClr val="000000"/>
                </a:solidFill>
                <a:cs typeface="Arial" charset="0"/>
              </a:rPr>
            </a:br>
            <a:r>
              <a:rPr lang="en-US" b="1" dirty="0">
                <a:solidFill>
                  <a:srgbClr val="000000"/>
                </a:solidFill>
                <a:cs typeface="Arial" charset="0"/>
              </a:rPr>
              <a:t>	</a:t>
            </a:r>
            <a:r>
              <a:rPr lang="en-US" b="1" dirty="0" err="1">
                <a:solidFill>
                  <a:srgbClr val="0000FF"/>
                </a:solidFill>
                <a:cs typeface="Arial" charset="0"/>
              </a:rPr>
              <a:t>writeName</a:t>
            </a:r>
            <a:r>
              <a:rPr lang="en-US" b="1" dirty="0">
                <a:solidFill>
                  <a:srgbClr val="000000"/>
                </a:solidFill>
                <a:cs typeface="Arial" charset="0"/>
              </a:rPr>
              <a:t>(“</a:t>
            </a:r>
            <a:r>
              <a:rPr lang="en-US" b="1" dirty="0" err="1">
                <a:solidFill>
                  <a:srgbClr val="000000"/>
                </a:solidFill>
                <a:cs typeface="Arial" charset="0"/>
              </a:rPr>
              <a:t>Saman</a:t>
            </a:r>
            <a:r>
              <a:rPr lang="en-US" b="1" dirty="0">
                <a:solidFill>
                  <a:srgbClr val="000000"/>
                </a:solidFill>
                <a:cs typeface="Arial" charset="0"/>
              </a:rPr>
              <a:t>”);</a:t>
            </a:r>
            <a:r>
              <a:rPr lang="en-US" b="1" dirty="0">
                <a:latin typeface="Arial" charset="0"/>
                <a:cs typeface="Arial" charset="0"/>
              </a:rPr>
              <a:t/>
            </a:r>
            <a:br>
              <a:rPr lang="en-US" b="1" dirty="0">
                <a:latin typeface="Arial" charset="0"/>
                <a:cs typeface="Arial" charset="0"/>
              </a:rPr>
            </a:br>
            <a:r>
              <a:rPr lang="en-US" b="1" dirty="0">
                <a:solidFill>
                  <a:srgbClr val="FF3300"/>
                </a:solidFill>
                <a:latin typeface="Arial" charset="0"/>
                <a:cs typeface="Arial" charset="0"/>
              </a:rPr>
              <a:t>?&gt; </a:t>
            </a:r>
          </a:p>
          <a:p>
            <a:endParaRPr lang="en-US" dirty="0"/>
          </a:p>
        </p:txBody>
      </p:sp>
      <p:sp>
        <p:nvSpPr>
          <p:cNvPr id="4" name="TextBox 3"/>
          <p:cNvSpPr txBox="1">
            <a:spLocks noChangeArrowheads="1"/>
          </p:cNvSpPr>
          <p:nvPr/>
        </p:nvSpPr>
        <p:spPr bwMode="auto">
          <a:xfrm>
            <a:off x="7162801"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148716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p:cNvSpPr>
          <p:nvPr>
            <p:ph type="title"/>
          </p:nvPr>
        </p:nvSpPr>
        <p:spPr bwMode="auto">
          <a:xfrm>
            <a:off x="457200" y="152400"/>
            <a:ext cx="8229600" cy="1250950"/>
          </a:xfrm>
        </p:spPr>
        <p:txBody>
          <a:bodyPr wrap="square" tIns="45720" bIns="45720" numCol="1" anchorCtr="0" compatLnSpc="1">
            <a:prstTxWarp prst="textNoShape">
              <a:avLst/>
            </a:prstTxWarp>
          </a:bodyPr>
          <a:lstStyle/>
          <a:p>
            <a:pPr>
              <a:defRPr/>
            </a:pPr>
            <a:r>
              <a:rPr lang="en-US" smtClean="0"/>
              <a:t>Functions with Return Values</a:t>
            </a:r>
          </a:p>
        </p:txBody>
      </p:sp>
      <p:sp>
        <p:nvSpPr>
          <p:cNvPr id="52227" name="Rectangle 3"/>
          <p:cNvSpPr>
            <a:spLocks noGrp="1"/>
          </p:cNvSpPr>
          <p:nvPr>
            <p:ph idx="1"/>
          </p:nvPr>
        </p:nvSpPr>
        <p:spPr/>
        <p:txBody>
          <a:bodyPr>
            <a:normAutofit fontScale="92500" lnSpcReduction="10000"/>
          </a:bodyPr>
          <a:lstStyle/>
          <a:p>
            <a:r>
              <a:rPr lang="en-US" dirty="0" smtClean="0"/>
              <a:t>E.g. write a function to add to input values.</a:t>
            </a:r>
          </a:p>
          <a:p>
            <a:pPr marL="119062" indent="0">
              <a:buNone/>
              <a:defRPr/>
            </a:pPr>
            <a:r>
              <a:rPr lang="en-US" b="1" dirty="0">
                <a:solidFill>
                  <a:srgbClr val="FF3300"/>
                </a:solidFill>
                <a:latin typeface="Arial" charset="0"/>
                <a:cs typeface="Arial" charset="0"/>
              </a:rPr>
              <a:t>&lt;?</a:t>
            </a:r>
            <a:r>
              <a:rPr lang="en-US" b="1" dirty="0" err="1">
                <a:solidFill>
                  <a:srgbClr val="FF3300"/>
                </a:solidFill>
                <a:latin typeface="Arial" charset="0"/>
                <a:cs typeface="Arial" charset="0"/>
              </a:rPr>
              <a:t>php</a:t>
            </a:r>
            <a:r>
              <a:rPr lang="en-US" b="1" dirty="0">
                <a:solidFill>
                  <a:srgbClr val="FF3300"/>
                </a:solidFill>
                <a:latin typeface="Arial" charset="0"/>
                <a:cs typeface="Arial" charset="0"/>
              </a:rPr>
              <a:t/>
            </a:r>
            <a:br>
              <a:rPr lang="en-US" b="1" dirty="0">
                <a:solidFill>
                  <a:srgbClr val="FF3300"/>
                </a:solidFill>
                <a:latin typeface="Arial" charset="0"/>
                <a:cs typeface="Arial" charset="0"/>
              </a:rPr>
            </a:br>
            <a:r>
              <a:rPr lang="en-US" b="1" dirty="0">
                <a:solidFill>
                  <a:srgbClr val="FF3300"/>
                </a:solidFill>
                <a:latin typeface="Arial" charset="0"/>
                <a:cs typeface="Arial" charset="0"/>
              </a:rPr>
              <a:t>	</a:t>
            </a:r>
            <a:r>
              <a:rPr lang="en-US" b="1" dirty="0">
                <a:solidFill>
                  <a:srgbClr val="000000"/>
                </a:solidFill>
                <a:cs typeface="Arial" charset="0"/>
              </a:rPr>
              <a:t>function </a:t>
            </a:r>
            <a:r>
              <a:rPr lang="en-US" b="1" dirty="0">
                <a:solidFill>
                  <a:srgbClr val="0000FF"/>
                </a:solidFill>
                <a:cs typeface="Arial" charset="0"/>
              </a:rPr>
              <a:t>addition</a:t>
            </a:r>
            <a:r>
              <a:rPr lang="en-US" b="1" dirty="0">
                <a:solidFill>
                  <a:srgbClr val="000000"/>
                </a:solidFill>
                <a:cs typeface="Arial" charset="0"/>
              </a:rPr>
              <a:t>($val1,$val2)</a:t>
            </a:r>
            <a:br>
              <a:rPr lang="en-US" b="1" dirty="0">
                <a:solidFill>
                  <a:srgbClr val="000000"/>
                </a:solidFill>
                <a:cs typeface="Arial" charset="0"/>
              </a:rPr>
            </a:br>
            <a:r>
              <a:rPr lang="en-US" b="1" dirty="0">
                <a:solidFill>
                  <a:srgbClr val="000000"/>
                </a:solidFill>
                <a:cs typeface="Arial" charset="0"/>
              </a:rPr>
              <a:t>	{</a:t>
            </a:r>
            <a:br>
              <a:rPr lang="en-US" b="1" dirty="0">
                <a:solidFill>
                  <a:srgbClr val="000000"/>
                </a:solidFill>
                <a:cs typeface="Arial" charset="0"/>
              </a:rPr>
            </a:br>
            <a:r>
              <a:rPr lang="en-US" b="1" dirty="0">
                <a:solidFill>
                  <a:srgbClr val="000000"/>
                </a:solidFill>
                <a:cs typeface="Arial" charset="0"/>
              </a:rPr>
              <a:t>		$sum = $val1 + $val2;</a:t>
            </a:r>
          </a:p>
          <a:p>
            <a:pPr marL="119062" indent="0">
              <a:buNone/>
              <a:defRPr/>
            </a:pPr>
            <a:r>
              <a:rPr lang="en-US" b="1" dirty="0">
                <a:solidFill>
                  <a:srgbClr val="000000"/>
                </a:solidFill>
                <a:cs typeface="Arial" charset="0"/>
              </a:rPr>
              <a:t>		</a:t>
            </a:r>
            <a:r>
              <a:rPr lang="en-US" b="1" dirty="0">
                <a:solidFill>
                  <a:srgbClr val="FF3300"/>
                </a:solidFill>
                <a:cs typeface="Arial" charset="0"/>
              </a:rPr>
              <a:t>return</a:t>
            </a:r>
            <a:r>
              <a:rPr lang="en-US" b="1" dirty="0">
                <a:solidFill>
                  <a:srgbClr val="000000"/>
                </a:solidFill>
                <a:cs typeface="Arial" charset="0"/>
              </a:rPr>
              <a:t> $sum;</a:t>
            </a:r>
            <a:br>
              <a:rPr lang="en-US" b="1" dirty="0">
                <a:solidFill>
                  <a:srgbClr val="000000"/>
                </a:solidFill>
                <a:cs typeface="Arial" charset="0"/>
              </a:rPr>
            </a:br>
            <a:r>
              <a:rPr lang="en-US" b="1" dirty="0">
                <a:solidFill>
                  <a:srgbClr val="000000"/>
                </a:solidFill>
                <a:cs typeface="Arial" charset="0"/>
              </a:rPr>
              <a:t>	</a:t>
            </a:r>
            <a:r>
              <a:rPr lang="en-US" b="1" dirty="0" smtClean="0">
                <a:solidFill>
                  <a:srgbClr val="000000"/>
                </a:solidFill>
                <a:cs typeface="Arial" charset="0"/>
              </a:rPr>
              <a:t>}</a:t>
            </a:r>
            <a:r>
              <a:rPr lang="en-US" b="1" dirty="0">
                <a:solidFill>
                  <a:srgbClr val="000000"/>
                </a:solidFill>
                <a:cs typeface="Arial" charset="0"/>
              </a:rPr>
              <a:t/>
            </a:r>
            <a:br>
              <a:rPr lang="en-US" b="1" dirty="0">
                <a:solidFill>
                  <a:srgbClr val="000000"/>
                </a:solidFill>
                <a:cs typeface="Arial" charset="0"/>
              </a:rPr>
            </a:br>
            <a:r>
              <a:rPr lang="en-US" b="1" dirty="0" smtClean="0">
                <a:solidFill>
                  <a:srgbClr val="000000"/>
                </a:solidFill>
                <a:cs typeface="Arial" charset="0"/>
              </a:rPr>
              <a:t>echo </a:t>
            </a:r>
            <a:r>
              <a:rPr lang="en-US" b="1" dirty="0">
                <a:solidFill>
                  <a:srgbClr val="000000"/>
                </a:solidFill>
                <a:cs typeface="Arial" charset="0"/>
              </a:rPr>
              <a:t>“Addition of 1 and 5 = “. </a:t>
            </a:r>
            <a:r>
              <a:rPr lang="en-US" b="1" dirty="0">
                <a:solidFill>
                  <a:srgbClr val="0000FF"/>
                </a:solidFill>
                <a:latin typeface="Arial" charset="0"/>
                <a:cs typeface="Arial" charset="0"/>
              </a:rPr>
              <a:t>addition</a:t>
            </a:r>
            <a:r>
              <a:rPr lang="en-US" b="1" dirty="0">
                <a:solidFill>
                  <a:srgbClr val="000000"/>
                </a:solidFill>
                <a:latin typeface="Arial" charset="0"/>
                <a:cs typeface="Arial" charset="0"/>
              </a:rPr>
              <a:t>(1,5);</a:t>
            </a:r>
          </a:p>
          <a:p>
            <a:pPr marL="119062" indent="0">
              <a:buNone/>
              <a:defRPr/>
            </a:pPr>
            <a:r>
              <a:rPr lang="en-US" b="1" dirty="0">
                <a:solidFill>
                  <a:srgbClr val="FF3300"/>
                </a:solidFill>
                <a:latin typeface="Arial" charset="0"/>
                <a:cs typeface="Arial" charset="0"/>
              </a:rPr>
              <a:t>?&gt; </a:t>
            </a:r>
          </a:p>
          <a:p>
            <a:pPr marL="119062" indent="0">
              <a:buNone/>
            </a:pPr>
            <a:endParaRPr lang="en-US" dirty="0" smtClean="0"/>
          </a:p>
          <a:p>
            <a:pPr marL="119062" indent="0">
              <a:buNone/>
            </a:pPr>
            <a:endParaRPr lang="en-US" dirty="0" smtClean="0"/>
          </a:p>
        </p:txBody>
      </p:sp>
      <p:sp>
        <p:nvSpPr>
          <p:cNvPr id="4" name="TextBox 3"/>
          <p:cNvSpPr txBox="1">
            <a:spLocks noChangeArrowheads="1"/>
          </p:cNvSpPr>
          <p:nvPr/>
        </p:nvSpPr>
        <p:spPr bwMode="auto">
          <a:xfrm>
            <a:off x="7162801"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Pass the function return value to another variable</a:t>
            </a:r>
            <a:r>
              <a:rPr lang="en-US" dirty="0" smtClean="0"/>
              <a:t>.</a:t>
            </a:r>
            <a:endParaRPr lang="en-US" dirty="0"/>
          </a:p>
        </p:txBody>
      </p:sp>
      <p:sp>
        <p:nvSpPr>
          <p:cNvPr id="3" name="Content Placeholder 2"/>
          <p:cNvSpPr>
            <a:spLocks noGrp="1"/>
          </p:cNvSpPr>
          <p:nvPr>
            <p:ph idx="1"/>
          </p:nvPr>
        </p:nvSpPr>
        <p:spPr>
          <a:xfrm>
            <a:off x="457200" y="1676400"/>
            <a:ext cx="8229600" cy="4625975"/>
          </a:xfrm>
        </p:spPr>
        <p:txBody>
          <a:bodyPr>
            <a:normAutofit fontScale="92500" lnSpcReduction="10000"/>
          </a:bodyPr>
          <a:lstStyle/>
          <a:p>
            <a:pPr marL="457200" lvl="1" indent="0">
              <a:buNone/>
            </a:pPr>
            <a:r>
              <a:rPr lang="en-US" sz="3200" dirty="0"/>
              <a:t>&lt;?</a:t>
            </a:r>
            <a:r>
              <a:rPr lang="en-US" sz="3200" dirty="0" err="1"/>
              <a:t>php</a:t>
            </a:r>
            <a:endParaRPr lang="en-US" sz="3200" dirty="0"/>
          </a:p>
          <a:p>
            <a:pPr marL="766763" lvl="2" indent="0">
              <a:buNone/>
            </a:pPr>
            <a:r>
              <a:rPr lang="en-US" sz="3200" dirty="0"/>
              <a:t>Function addition($val1,$val2)</a:t>
            </a:r>
          </a:p>
          <a:p>
            <a:pPr marL="1033462" lvl="3" indent="0">
              <a:buNone/>
            </a:pPr>
            <a:r>
              <a:rPr lang="en-US" sz="3200" dirty="0"/>
              <a:t>{</a:t>
            </a:r>
          </a:p>
          <a:p>
            <a:pPr marL="1033462" lvl="3" indent="0">
              <a:buNone/>
            </a:pPr>
            <a:r>
              <a:rPr lang="en-US" sz="3200" dirty="0"/>
              <a:t>	$sum = $val1 + $val2;</a:t>
            </a:r>
          </a:p>
          <a:p>
            <a:pPr marL="1033462" lvl="3" indent="0">
              <a:buNone/>
            </a:pPr>
            <a:r>
              <a:rPr lang="en-US" sz="3200" dirty="0"/>
              <a:t>	return $sum;</a:t>
            </a:r>
          </a:p>
          <a:p>
            <a:pPr marL="1033462" lvl="3" indent="0">
              <a:buNone/>
            </a:pPr>
            <a:r>
              <a:rPr lang="en-US" sz="3200" dirty="0"/>
              <a:t>}</a:t>
            </a:r>
          </a:p>
          <a:p>
            <a:pPr marL="1033462" lvl="3" indent="0">
              <a:buNone/>
            </a:pPr>
            <a:r>
              <a:rPr lang="en-US" sz="3200" dirty="0"/>
              <a:t>$</a:t>
            </a:r>
            <a:r>
              <a:rPr lang="en-US" sz="3200" dirty="0" err="1"/>
              <a:t>new_val</a:t>
            </a:r>
            <a:r>
              <a:rPr lang="en-US" sz="3200" dirty="0"/>
              <a:t> = addition(3,4);</a:t>
            </a:r>
          </a:p>
          <a:p>
            <a:pPr marL="1033462" lvl="3" indent="0">
              <a:buNone/>
            </a:pPr>
            <a:r>
              <a:rPr lang="en-US" sz="3200" dirty="0"/>
              <a:t>echo $</a:t>
            </a:r>
            <a:r>
              <a:rPr lang="en-US" sz="3200" dirty="0" err="1"/>
              <a:t>new_val</a:t>
            </a:r>
            <a:r>
              <a:rPr lang="en-US" sz="3200" dirty="0"/>
              <a:t>;</a:t>
            </a:r>
          </a:p>
          <a:p>
            <a:pPr marL="1033462" lvl="3" indent="0">
              <a:buNone/>
            </a:pPr>
            <a:r>
              <a:rPr lang="en-US" sz="3200" dirty="0"/>
              <a:t>?&gt;</a:t>
            </a:r>
          </a:p>
          <a:p>
            <a:pPr marL="119062" indent="0">
              <a:buNone/>
            </a:pPr>
            <a:endParaRPr lang="en-US" dirty="0"/>
          </a:p>
        </p:txBody>
      </p:sp>
      <p:sp>
        <p:nvSpPr>
          <p:cNvPr id="4" name="TextBox 3"/>
          <p:cNvSpPr txBox="1">
            <a:spLocks noChangeArrowheads="1"/>
          </p:cNvSpPr>
          <p:nvPr/>
        </p:nvSpPr>
        <p:spPr bwMode="auto">
          <a:xfrm>
            <a:off x="7162801"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558802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p:nvPr>
        </p:nvSpPr>
        <p:spPr bwMode="auto">
          <a:xfrm>
            <a:off x="457200" y="152400"/>
            <a:ext cx="8229600" cy="1250950"/>
          </a:xfrm>
        </p:spPr>
        <p:txBody>
          <a:bodyPr wrap="square" tIns="45720" bIns="45720" numCol="1" anchorCtr="0" compatLnSpc="1">
            <a:prstTxWarp prst="textNoShape">
              <a:avLst/>
            </a:prstTxWarp>
          </a:bodyPr>
          <a:lstStyle/>
          <a:p>
            <a:pPr>
              <a:defRPr/>
            </a:pPr>
            <a:r>
              <a:rPr lang="en-US" smtClean="0"/>
              <a:t>Functions with Return Values</a:t>
            </a:r>
          </a:p>
        </p:txBody>
      </p:sp>
      <p:sp>
        <p:nvSpPr>
          <p:cNvPr id="53251" name="Rectangle 3"/>
          <p:cNvSpPr>
            <a:spLocks noGrp="1"/>
          </p:cNvSpPr>
          <p:nvPr>
            <p:ph idx="1"/>
          </p:nvPr>
        </p:nvSpPr>
        <p:spPr/>
        <p:txBody>
          <a:bodyPr/>
          <a:lstStyle/>
          <a:p>
            <a:r>
              <a:rPr lang="en-US" smtClean="0"/>
              <a:t>Modify the above function to return two values.</a:t>
            </a:r>
          </a:p>
          <a:p>
            <a:r>
              <a:rPr lang="en-US" smtClean="0"/>
              <a:t>E.g. Write a program to return addition and subtraction of two input values.</a:t>
            </a:r>
          </a:p>
          <a:p>
            <a:endParaRPr lang="en-US" smtClean="0"/>
          </a:p>
        </p:txBody>
      </p:sp>
      <p:sp>
        <p:nvSpPr>
          <p:cNvPr id="4" name="TextBox 3"/>
          <p:cNvSpPr txBox="1">
            <a:spLocks noChangeArrowheads="1"/>
          </p:cNvSpPr>
          <p:nvPr/>
        </p:nvSpPr>
        <p:spPr bwMode="auto">
          <a:xfrm>
            <a:off x="7162801"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1</a:t>
            </a:r>
            <a:endParaRPr lang="en-US" dirty="0"/>
          </a:p>
        </p:txBody>
      </p:sp>
      <p:sp>
        <p:nvSpPr>
          <p:cNvPr id="3" name="Content Placeholder 2"/>
          <p:cNvSpPr>
            <a:spLocks noGrp="1"/>
          </p:cNvSpPr>
          <p:nvPr>
            <p:ph idx="1"/>
          </p:nvPr>
        </p:nvSpPr>
        <p:spPr>
          <a:xfrm>
            <a:off x="381000" y="1524000"/>
            <a:ext cx="8229600" cy="4625975"/>
          </a:xfrm>
        </p:spPr>
        <p:txBody>
          <a:bodyPr>
            <a:normAutofit fontScale="85000" lnSpcReduction="20000"/>
          </a:bodyPr>
          <a:lstStyle/>
          <a:p>
            <a:pPr marL="119062" indent="0">
              <a:buNone/>
            </a:pPr>
            <a:r>
              <a:rPr lang="en-US" dirty="0"/>
              <a:t>&lt;?</a:t>
            </a:r>
            <a:r>
              <a:rPr lang="en-US" dirty="0" err="1"/>
              <a:t>php</a:t>
            </a:r>
            <a:endParaRPr lang="en-US" dirty="0"/>
          </a:p>
          <a:p>
            <a:pPr marL="119062" indent="0">
              <a:buNone/>
            </a:pPr>
            <a:r>
              <a:rPr lang="en-US" dirty="0"/>
              <a:t>Function </a:t>
            </a:r>
            <a:r>
              <a:rPr lang="en-US" dirty="0" err="1" smtClean="0"/>
              <a:t>add_sub</a:t>
            </a:r>
            <a:r>
              <a:rPr lang="en-US" dirty="0" smtClean="0"/>
              <a:t>($</a:t>
            </a:r>
            <a:r>
              <a:rPr lang="en-US" dirty="0"/>
              <a:t>val1,$val2)</a:t>
            </a:r>
          </a:p>
          <a:p>
            <a:pPr marL="119062" indent="0">
              <a:buNone/>
            </a:pPr>
            <a:r>
              <a:rPr lang="en-US" dirty="0"/>
              <a:t>{</a:t>
            </a:r>
          </a:p>
          <a:p>
            <a:pPr marL="119062" indent="0">
              <a:buNone/>
            </a:pPr>
            <a:r>
              <a:rPr lang="en-US" dirty="0"/>
              <a:t>	$sum = $val1 + $val2;</a:t>
            </a:r>
          </a:p>
          <a:p>
            <a:pPr marL="119062" indent="0">
              <a:buNone/>
            </a:pPr>
            <a:r>
              <a:rPr lang="en-US" dirty="0" smtClean="0"/>
              <a:t>	$</a:t>
            </a:r>
            <a:r>
              <a:rPr lang="en-US" dirty="0"/>
              <a:t>sub=$val1 - $val2</a:t>
            </a:r>
            <a:r>
              <a:rPr lang="en-US" dirty="0" smtClean="0"/>
              <a:t>;</a:t>
            </a:r>
            <a:endParaRPr lang="en-US" dirty="0"/>
          </a:p>
          <a:p>
            <a:pPr marL="119062" indent="0">
              <a:buNone/>
            </a:pPr>
            <a:r>
              <a:rPr lang="en-US" dirty="0"/>
              <a:t>	return array($</a:t>
            </a:r>
            <a:r>
              <a:rPr lang="en-US" dirty="0" err="1"/>
              <a:t>sum,$sub</a:t>
            </a:r>
            <a:r>
              <a:rPr lang="en-US" dirty="0"/>
              <a:t>);</a:t>
            </a:r>
          </a:p>
          <a:p>
            <a:pPr marL="119062" indent="0">
              <a:buNone/>
            </a:pPr>
            <a:r>
              <a:rPr lang="en-US" dirty="0"/>
              <a:t>}</a:t>
            </a:r>
          </a:p>
          <a:p>
            <a:pPr marL="119062" indent="0">
              <a:buNone/>
            </a:pPr>
            <a:r>
              <a:rPr lang="en-US" dirty="0"/>
              <a:t>list($</a:t>
            </a:r>
            <a:r>
              <a:rPr lang="en-US" dirty="0" err="1"/>
              <a:t>a,$b</a:t>
            </a:r>
            <a:r>
              <a:rPr lang="en-US" dirty="0"/>
              <a:t>) = </a:t>
            </a:r>
            <a:r>
              <a:rPr lang="en-US" dirty="0" err="1" smtClean="0"/>
              <a:t>add_sub</a:t>
            </a:r>
            <a:r>
              <a:rPr lang="en-US" dirty="0" smtClean="0"/>
              <a:t>(5,4</a:t>
            </a:r>
            <a:r>
              <a:rPr lang="en-US" dirty="0"/>
              <a:t>);</a:t>
            </a:r>
          </a:p>
          <a:p>
            <a:pPr marL="119062" indent="0">
              <a:buNone/>
            </a:pPr>
            <a:r>
              <a:rPr lang="en-US" dirty="0"/>
              <a:t>echo $a."&lt;</a:t>
            </a:r>
            <a:r>
              <a:rPr lang="en-US" dirty="0" err="1"/>
              <a:t>br</a:t>
            </a:r>
            <a:r>
              <a:rPr lang="en-US" dirty="0"/>
              <a:t>&gt;";</a:t>
            </a:r>
          </a:p>
          <a:p>
            <a:pPr marL="119062" indent="0">
              <a:buNone/>
            </a:pPr>
            <a:r>
              <a:rPr lang="en-US" dirty="0"/>
              <a:t>echo $b;</a:t>
            </a:r>
          </a:p>
          <a:p>
            <a:pPr marL="119062" indent="0">
              <a:buNone/>
            </a:pPr>
            <a:r>
              <a:rPr lang="en-US" dirty="0"/>
              <a:t>?&gt;</a:t>
            </a:r>
          </a:p>
          <a:p>
            <a:pPr marL="119062" indent="0">
              <a:buNone/>
            </a:pPr>
            <a:endParaRPr lang="en-US" dirty="0"/>
          </a:p>
        </p:txBody>
      </p:sp>
      <p:sp>
        <p:nvSpPr>
          <p:cNvPr id="4" name="TextBox 3"/>
          <p:cNvSpPr txBox="1">
            <a:spLocks noChangeArrowheads="1"/>
          </p:cNvSpPr>
          <p:nvPr/>
        </p:nvSpPr>
        <p:spPr bwMode="auto">
          <a:xfrm>
            <a:off x="7162801"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0172529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2</a:t>
            </a:r>
            <a:endParaRPr lang="en-US" dirty="0"/>
          </a:p>
        </p:txBody>
      </p:sp>
      <p:sp>
        <p:nvSpPr>
          <p:cNvPr id="3" name="Content Placeholder 2"/>
          <p:cNvSpPr>
            <a:spLocks noGrp="1"/>
          </p:cNvSpPr>
          <p:nvPr>
            <p:ph idx="1"/>
          </p:nvPr>
        </p:nvSpPr>
        <p:spPr>
          <a:xfrm>
            <a:off x="457200" y="1676400"/>
            <a:ext cx="8229600" cy="4953000"/>
          </a:xfrm>
        </p:spPr>
        <p:txBody>
          <a:bodyPr>
            <a:normAutofit fontScale="92500" lnSpcReduction="10000"/>
          </a:bodyPr>
          <a:lstStyle/>
          <a:p>
            <a:pPr marL="119062" indent="0">
              <a:buNone/>
              <a:defRPr/>
            </a:pPr>
            <a:r>
              <a:rPr lang="en-US" sz="2400" b="1" dirty="0">
                <a:solidFill>
                  <a:srgbClr val="FF3300"/>
                </a:solidFill>
                <a:cs typeface="Arial" charset="0"/>
              </a:rPr>
              <a:t>&lt;?</a:t>
            </a:r>
            <a:r>
              <a:rPr lang="en-US" sz="2400" b="1" dirty="0" err="1">
                <a:solidFill>
                  <a:srgbClr val="FF3300"/>
                </a:solidFill>
                <a:cs typeface="Arial" charset="0"/>
              </a:rPr>
              <a:t>php</a:t>
            </a:r>
            <a:r>
              <a:rPr lang="en-US" sz="2400" b="1" dirty="0">
                <a:solidFill>
                  <a:srgbClr val="FF3300"/>
                </a:solidFill>
                <a:cs typeface="Arial" charset="0"/>
              </a:rPr>
              <a:t/>
            </a:r>
            <a:br>
              <a:rPr lang="en-US" sz="2400" b="1" dirty="0">
                <a:solidFill>
                  <a:srgbClr val="FF3300"/>
                </a:solidFill>
                <a:cs typeface="Arial" charset="0"/>
              </a:rPr>
            </a:br>
            <a:r>
              <a:rPr lang="en-US" sz="2400" b="1" dirty="0">
                <a:solidFill>
                  <a:srgbClr val="FF3300"/>
                </a:solidFill>
                <a:cs typeface="Arial" charset="0"/>
              </a:rPr>
              <a:t>	</a:t>
            </a:r>
            <a:r>
              <a:rPr lang="en-US" sz="2400" b="1" dirty="0">
                <a:solidFill>
                  <a:srgbClr val="000000"/>
                </a:solidFill>
                <a:cs typeface="Arial" charset="0"/>
              </a:rPr>
              <a:t>function </a:t>
            </a:r>
            <a:r>
              <a:rPr lang="en-US" sz="2400" b="1" dirty="0" err="1">
                <a:solidFill>
                  <a:srgbClr val="0000FF"/>
                </a:solidFill>
                <a:cs typeface="Arial" charset="0"/>
              </a:rPr>
              <a:t>add_subt</a:t>
            </a:r>
            <a:r>
              <a:rPr lang="en-US" sz="2400" b="1" dirty="0">
                <a:solidFill>
                  <a:srgbClr val="000000"/>
                </a:solidFill>
                <a:cs typeface="Arial" charset="0"/>
              </a:rPr>
              <a:t>($val1,$val2)</a:t>
            </a:r>
            <a:br>
              <a:rPr lang="en-US" sz="2400" b="1" dirty="0">
                <a:solidFill>
                  <a:srgbClr val="000000"/>
                </a:solidFill>
                <a:cs typeface="Arial" charset="0"/>
              </a:rPr>
            </a:br>
            <a:r>
              <a:rPr lang="en-US" sz="2400" b="1" dirty="0">
                <a:solidFill>
                  <a:srgbClr val="000000"/>
                </a:solidFill>
                <a:cs typeface="Arial" charset="0"/>
              </a:rPr>
              <a:t>	{</a:t>
            </a:r>
            <a:br>
              <a:rPr lang="en-US" sz="2400" b="1" dirty="0">
                <a:solidFill>
                  <a:srgbClr val="000000"/>
                </a:solidFill>
                <a:cs typeface="Arial" charset="0"/>
              </a:rPr>
            </a:br>
            <a:r>
              <a:rPr lang="en-US" sz="2400" b="1" dirty="0">
                <a:solidFill>
                  <a:srgbClr val="000000"/>
                </a:solidFill>
                <a:cs typeface="Arial" charset="0"/>
              </a:rPr>
              <a:t>		$add = $val1 + $val2;</a:t>
            </a:r>
          </a:p>
          <a:p>
            <a:pPr marL="119062" indent="0">
              <a:buNone/>
              <a:defRPr/>
            </a:pPr>
            <a:r>
              <a:rPr lang="en-US" sz="2400" b="1" dirty="0">
                <a:solidFill>
                  <a:srgbClr val="000000"/>
                </a:solidFill>
                <a:cs typeface="Arial" charset="0"/>
              </a:rPr>
              <a:t>		$sub = $val1 - $val2;</a:t>
            </a:r>
          </a:p>
          <a:p>
            <a:pPr marL="119062" indent="0">
              <a:buNone/>
              <a:defRPr/>
            </a:pPr>
            <a:r>
              <a:rPr lang="en-US" sz="2400" b="1" dirty="0">
                <a:solidFill>
                  <a:srgbClr val="000000"/>
                </a:solidFill>
                <a:cs typeface="Arial" charset="0"/>
              </a:rPr>
              <a:t>		$result = array ($</a:t>
            </a:r>
            <a:r>
              <a:rPr lang="en-US" sz="2400" b="1" dirty="0" err="1">
                <a:solidFill>
                  <a:srgbClr val="000000"/>
                </a:solidFill>
                <a:cs typeface="Arial" charset="0"/>
              </a:rPr>
              <a:t>add,$sub</a:t>
            </a:r>
            <a:r>
              <a:rPr lang="en-US" sz="2400" b="1" dirty="0">
                <a:solidFill>
                  <a:srgbClr val="000000"/>
                </a:solidFill>
                <a:cs typeface="Arial" charset="0"/>
              </a:rPr>
              <a:t>);</a:t>
            </a:r>
          </a:p>
          <a:p>
            <a:pPr marL="119062" indent="0">
              <a:buNone/>
              <a:defRPr/>
            </a:pPr>
            <a:r>
              <a:rPr lang="en-US" sz="2400" b="1" dirty="0">
                <a:solidFill>
                  <a:srgbClr val="000000"/>
                </a:solidFill>
                <a:cs typeface="Arial" charset="0"/>
              </a:rPr>
              <a:t>		</a:t>
            </a:r>
            <a:r>
              <a:rPr lang="en-US" sz="2400" b="1" dirty="0">
                <a:solidFill>
                  <a:srgbClr val="FF3300"/>
                </a:solidFill>
                <a:cs typeface="Arial" charset="0"/>
              </a:rPr>
              <a:t>return</a:t>
            </a:r>
            <a:r>
              <a:rPr lang="en-US" sz="2400" b="1" dirty="0">
                <a:solidFill>
                  <a:srgbClr val="000000"/>
                </a:solidFill>
                <a:cs typeface="Arial" charset="0"/>
              </a:rPr>
              <a:t> $result;</a:t>
            </a:r>
            <a:br>
              <a:rPr lang="en-US" sz="2400" b="1" dirty="0">
                <a:solidFill>
                  <a:srgbClr val="000000"/>
                </a:solidFill>
                <a:cs typeface="Arial" charset="0"/>
              </a:rPr>
            </a:br>
            <a:r>
              <a:rPr lang="en-US" sz="2400" b="1" dirty="0">
                <a:solidFill>
                  <a:srgbClr val="000000"/>
                </a:solidFill>
                <a:cs typeface="Arial" charset="0"/>
              </a:rPr>
              <a:t>	</a:t>
            </a:r>
            <a:r>
              <a:rPr lang="en-US" sz="2400" b="1" dirty="0" smtClean="0">
                <a:solidFill>
                  <a:srgbClr val="000000"/>
                </a:solidFill>
                <a:cs typeface="Arial" charset="0"/>
              </a:rPr>
              <a:t>}</a:t>
            </a:r>
            <a:endParaRPr lang="en-US" sz="2400" b="1" dirty="0">
              <a:solidFill>
                <a:srgbClr val="000000"/>
              </a:solidFill>
              <a:cs typeface="Arial" charset="0"/>
            </a:endParaRPr>
          </a:p>
          <a:p>
            <a:pPr marL="119062" indent="0">
              <a:buNone/>
              <a:defRPr/>
            </a:pPr>
            <a:r>
              <a:rPr lang="en-US" sz="2400" b="1" dirty="0">
                <a:solidFill>
                  <a:srgbClr val="000000"/>
                </a:solidFill>
                <a:cs typeface="Arial" charset="0"/>
              </a:rPr>
              <a:t>	//assign the returning value to an array</a:t>
            </a:r>
            <a:r>
              <a:rPr lang="en-US" sz="2400" b="1" dirty="0" smtClean="0">
                <a:solidFill>
                  <a:srgbClr val="000000"/>
                </a:solidFill>
                <a:cs typeface="Arial" charset="0"/>
              </a:rPr>
              <a:t>.</a:t>
            </a:r>
            <a:endParaRPr lang="en-US" sz="2400" b="1" dirty="0">
              <a:solidFill>
                <a:srgbClr val="000000"/>
              </a:solidFill>
              <a:cs typeface="Arial" charset="0"/>
            </a:endParaRPr>
          </a:p>
          <a:p>
            <a:pPr marL="119062" indent="0">
              <a:buNone/>
              <a:defRPr/>
            </a:pPr>
            <a:r>
              <a:rPr lang="en-US" sz="2400" b="1" dirty="0">
                <a:solidFill>
                  <a:srgbClr val="000000"/>
                </a:solidFill>
                <a:cs typeface="Arial" charset="0"/>
              </a:rPr>
              <a:t>	$</a:t>
            </a:r>
            <a:r>
              <a:rPr lang="en-US" sz="2400" b="1" dirty="0" err="1" smtClean="0">
                <a:solidFill>
                  <a:srgbClr val="000000"/>
                </a:solidFill>
                <a:cs typeface="Arial" charset="0"/>
              </a:rPr>
              <a:t>func_result</a:t>
            </a:r>
            <a:r>
              <a:rPr lang="en-US" sz="2400" b="1" dirty="0" smtClean="0">
                <a:solidFill>
                  <a:srgbClr val="000000"/>
                </a:solidFill>
                <a:cs typeface="Arial" charset="0"/>
              </a:rPr>
              <a:t> </a:t>
            </a:r>
            <a:r>
              <a:rPr lang="en-US" sz="2400" b="1" dirty="0">
                <a:solidFill>
                  <a:srgbClr val="000000"/>
                </a:solidFill>
                <a:cs typeface="Arial" charset="0"/>
              </a:rPr>
              <a:t>= </a:t>
            </a:r>
            <a:r>
              <a:rPr lang="en-US" sz="2400" b="1" dirty="0" err="1">
                <a:solidFill>
                  <a:srgbClr val="0000FF"/>
                </a:solidFill>
                <a:cs typeface="Arial" charset="0"/>
              </a:rPr>
              <a:t>add_subt</a:t>
            </a:r>
            <a:r>
              <a:rPr lang="en-US" sz="2400" b="1" dirty="0">
                <a:solidFill>
                  <a:srgbClr val="000000"/>
                </a:solidFill>
                <a:cs typeface="Arial" charset="0"/>
              </a:rPr>
              <a:t>(12,5</a:t>
            </a:r>
            <a:r>
              <a:rPr lang="en-US" sz="2400" b="1" dirty="0" smtClean="0">
                <a:solidFill>
                  <a:srgbClr val="000000"/>
                </a:solidFill>
                <a:cs typeface="Arial" charset="0"/>
              </a:rPr>
              <a:t>);</a:t>
            </a:r>
            <a:endParaRPr lang="en-US" sz="2400" b="1" dirty="0">
              <a:solidFill>
                <a:srgbClr val="000000"/>
              </a:solidFill>
              <a:cs typeface="Arial" charset="0"/>
            </a:endParaRPr>
          </a:p>
          <a:p>
            <a:pPr marL="119062" indent="0">
              <a:buNone/>
              <a:defRPr/>
            </a:pPr>
            <a:r>
              <a:rPr lang="en-US" sz="2400" b="1" dirty="0">
                <a:solidFill>
                  <a:srgbClr val="000000"/>
                </a:solidFill>
                <a:cs typeface="Arial" charset="0"/>
              </a:rPr>
              <a:t>	echo “Add: “. $</a:t>
            </a:r>
            <a:r>
              <a:rPr lang="en-US" sz="2400" b="1" dirty="0" err="1" smtClean="0">
                <a:solidFill>
                  <a:srgbClr val="000000"/>
                </a:solidFill>
                <a:cs typeface="Arial" charset="0"/>
              </a:rPr>
              <a:t>func_result</a:t>
            </a:r>
            <a:r>
              <a:rPr lang="en-US" sz="2400" b="1" dirty="0" smtClean="0">
                <a:solidFill>
                  <a:srgbClr val="000000"/>
                </a:solidFill>
                <a:cs typeface="Arial" charset="0"/>
              </a:rPr>
              <a:t> [</a:t>
            </a:r>
            <a:r>
              <a:rPr lang="en-US" sz="2400" b="1" dirty="0">
                <a:solidFill>
                  <a:srgbClr val="000000"/>
                </a:solidFill>
                <a:cs typeface="Arial" charset="0"/>
              </a:rPr>
              <a:t>0].”&lt;/</a:t>
            </a:r>
            <a:r>
              <a:rPr lang="en-US" sz="2400" b="1" dirty="0" err="1">
                <a:solidFill>
                  <a:srgbClr val="000000"/>
                </a:solidFill>
                <a:cs typeface="Arial" charset="0"/>
              </a:rPr>
              <a:t>br</a:t>
            </a:r>
            <a:r>
              <a:rPr lang="en-US" sz="2400" b="1" dirty="0">
                <a:solidFill>
                  <a:srgbClr val="000000"/>
                </a:solidFill>
                <a:cs typeface="Arial" charset="0"/>
              </a:rPr>
              <a:t>&gt;”;</a:t>
            </a:r>
          </a:p>
          <a:p>
            <a:pPr marL="119062" indent="0">
              <a:buNone/>
              <a:defRPr/>
            </a:pPr>
            <a:r>
              <a:rPr lang="en-US" sz="2400" b="1" dirty="0">
                <a:solidFill>
                  <a:srgbClr val="000000"/>
                </a:solidFill>
                <a:cs typeface="Arial" charset="0"/>
              </a:rPr>
              <a:t>	echo “</a:t>
            </a:r>
            <a:r>
              <a:rPr lang="en-US" sz="2400" b="1" dirty="0" err="1">
                <a:solidFill>
                  <a:srgbClr val="000000"/>
                </a:solidFill>
                <a:cs typeface="Arial" charset="0"/>
              </a:rPr>
              <a:t>Subt</a:t>
            </a:r>
            <a:r>
              <a:rPr lang="en-US" sz="2400" b="1" dirty="0">
                <a:solidFill>
                  <a:srgbClr val="000000"/>
                </a:solidFill>
                <a:cs typeface="Arial" charset="0"/>
              </a:rPr>
              <a:t>: “. $</a:t>
            </a:r>
            <a:r>
              <a:rPr lang="en-US" sz="2400" b="1" dirty="0" err="1" smtClean="0">
                <a:solidFill>
                  <a:srgbClr val="000000"/>
                </a:solidFill>
                <a:cs typeface="Arial" charset="0"/>
              </a:rPr>
              <a:t>func_result</a:t>
            </a:r>
            <a:r>
              <a:rPr lang="en-US" sz="2400" b="1" dirty="0" smtClean="0">
                <a:solidFill>
                  <a:srgbClr val="000000"/>
                </a:solidFill>
                <a:cs typeface="Arial" charset="0"/>
              </a:rPr>
              <a:t> [</a:t>
            </a:r>
            <a:r>
              <a:rPr lang="en-US" sz="2400" b="1" dirty="0">
                <a:solidFill>
                  <a:srgbClr val="000000"/>
                </a:solidFill>
                <a:cs typeface="Arial" charset="0"/>
              </a:rPr>
              <a:t>1].”&lt;/</a:t>
            </a:r>
            <a:r>
              <a:rPr lang="en-US" sz="2400" b="1" dirty="0" err="1">
                <a:solidFill>
                  <a:srgbClr val="000000"/>
                </a:solidFill>
                <a:cs typeface="Arial" charset="0"/>
              </a:rPr>
              <a:t>br</a:t>
            </a:r>
            <a:r>
              <a:rPr lang="en-US" sz="2400" b="1" dirty="0" smtClean="0">
                <a:solidFill>
                  <a:srgbClr val="000000"/>
                </a:solidFill>
                <a:cs typeface="Arial" charset="0"/>
              </a:rPr>
              <a:t>&gt;”;</a:t>
            </a:r>
            <a:endParaRPr lang="en-US" sz="2400" b="1" dirty="0">
              <a:solidFill>
                <a:srgbClr val="000000"/>
              </a:solidFill>
              <a:cs typeface="Arial" charset="0"/>
            </a:endParaRPr>
          </a:p>
          <a:p>
            <a:pPr marL="119062" indent="0">
              <a:buNone/>
              <a:defRPr/>
            </a:pPr>
            <a:r>
              <a:rPr lang="en-US" sz="2400" b="1" dirty="0">
                <a:solidFill>
                  <a:srgbClr val="FF3300"/>
                </a:solidFill>
                <a:cs typeface="Arial" charset="0"/>
              </a:rPr>
              <a:t>?&gt; </a:t>
            </a:r>
          </a:p>
          <a:p>
            <a:pPr marL="119062" indent="0">
              <a:buNone/>
            </a:pPr>
            <a:endParaRPr lang="en-US" dirty="0"/>
          </a:p>
        </p:txBody>
      </p:sp>
      <p:sp>
        <p:nvSpPr>
          <p:cNvPr id="4" name="TextBox 3"/>
          <p:cNvSpPr txBox="1">
            <a:spLocks noChangeArrowheads="1"/>
          </p:cNvSpPr>
          <p:nvPr/>
        </p:nvSpPr>
        <p:spPr bwMode="auto">
          <a:xfrm>
            <a:off x="7162801"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006648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Work</a:t>
            </a:r>
            <a:endParaRPr lang="en-US" dirty="0"/>
          </a:p>
        </p:txBody>
      </p:sp>
      <p:sp>
        <p:nvSpPr>
          <p:cNvPr id="3" name="Content Placeholder 2"/>
          <p:cNvSpPr>
            <a:spLocks noGrp="1"/>
          </p:cNvSpPr>
          <p:nvPr>
            <p:ph idx="1"/>
          </p:nvPr>
        </p:nvSpPr>
        <p:spPr/>
        <p:txBody>
          <a:bodyPr/>
          <a:lstStyle/>
          <a:p>
            <a:r>
              <a:rPr lang="en-US" dirty="0"/>
              <a:t>Write  </a:t>
            </a:r>
            <a:r>
              <a:rPr lang="en-US" dirty="0" smtClean="0"/>
              <a:t>a function </a:t>
            </a:r>
            <a:r>
              <a:rPr lang="en-US" dirty="0"/>
              <a:t>for  +,-,* and /  of two numbers and return values.</a:t>
            </a:r>
          </a:p>
          <a:p>
            <a:r>
              <a:rPr lang="en-US" dirty="0" smtClean="0"/>
              <a:t>Write separate functions for  </a:t>
            </a:r>
            <a:r>
              <a:rPr lang="en-US" dirty="0"/>
              <a:t>+,-,* and /  </a:t>
            </a:r>
            <a:r>
              <a:rPr lang="en-US" dirty="0" smtClean="0"/>
              <a:t>of two </a:t>
            </a:r>
            <a:r>
              <a:rPr lang="en-US" dirty="0"/>
              <a:t>numbers and return values.</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4290848"/>
            <a:ext cx="2971800" cy="2508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3"/>
          <p:cNvSpPr txBox="1">
            <a:spLocks noChangeArrowheads="1"/>
          </p:cNvSpPr>
          <p:nvPr/>
        </p:nvSpPr>
        <p:spPr bwMode="auto">
          <a:xfrm>
            <a:off x="7162801"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159417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a:xfrm>
            <a:off x="0" y="1371600"/>
            <a:ext cx="9144000" cy="5410199"/>
          </a:xfrm>
        </p:spPr>
        <p:txBody>
          <a:bodyPr>
            <a:normAutofit fontScale="92500" lnSpcReduction="20000"/>
          </a:bodyPr>
          <a:lstStyle/>
          <a:p>
            <a:pPr marL="119062" indent="0">
              <a:buNone/>
            </a:pPr>
            <a:r>
              <a:rPr lang="en-US" sz="2000" dirty="0"/>
              <a:t>&lt;?</a:t>
            </a:r>
            <a:r>
              <a:rPr lang="en-US" sz="2000" dirty="0" err="1"/>
              <a:t>php</a:t>
            </a:r>
            <a:r>
              <a:rPr lang="en-US" sz="2000" dirty="0"/>
              <a:t>	</a:t>
            </a:r>
          </a:p>
          <a:p>
            <a:pPr marL="119062" indent="0">
              <a:buNone/>
            </a:pPr>
            <a:r>
              <a:rPr lang="en-US" sz="2000" dirty="0"/>
              <a:t>function </a:t>
            </a:r>
            <a:r>
              <a:rPr lang="en-US" sz="2000" dirty="0" err="1"/>
              <a:t>calc</a:t>
            </a:r>
            <a:r>
              <a:rPr lang="en-US" sz="2000" dirty="0"/>
              <a:t>($val1,$val2)	{		</a:t>
            </a:r>
          </a:p>
          <a:p>
            <a:pPr marL="119062" indent="0">
              <a:buNone/>
            </a:pPr>
            <a:r>
              <a:rPr lang="en-US" sz="2000" dirty="0"/>
              <a:t>$add = $val1 + $val2;</a:t>
            </a:r>
          </a:p>
          <a:p>
            <a:pPr marL="119062" indent="0">
              <a:buNone/>
            </a:pPr>
            <a:r>
              <a:rPr lang="en-US" sz="2000" dirty="0"/>
              <a:t>$sub = $val1 - $val2;</a:t>
            </a:r>
          </a:p>
          <a:p>
            <a:pPr marL="119062" indent="0">
              <a:buNone/>
            </a:pPr>
            <a:r>
              <a:rPr lang="en-US" sz="2000" dirty="0"/>
              <a:t>$div = $val1 / $val2;</a:t>
            </a:r>
          </a:p>
          <a:p>
            <a:pPr marL="119062" indent="0">
              <a:buNone/>
            </a:pPr>
            <a:r>
              <a:rPr lang="en-US" sz="2000" dirty="0"/>
              <a:t>$</a:t>
            </a:r>
            <a:r>
              <a:rPr lang="en-US" sz="2000" dirty="0" err="1"/>
              <a:t>mul</a:t>
            </a:r>
            <a:r>
              <a:rPr lang="en-US" sz="2000" dirty="0"/>
              <a:t> = $val1 * $val2;</a:t>
            </a:r>
          </a:p>
          <a:p>
            <a:pPr marL="119062" indent="0">
              <a:buNone/>
            </a:pPr>
            <a:r>
              <a:rPr lang="en-US" sz="2000" dirty="0"/>
              <a:t>$mod = $val1 % $val2;</a:t>
            </a:r>
          </a:p>
          <a:p>
            <a:pPr marL="119062" indent="0">
              <a:buNone/>
            </a:pPr>
            <a:r>
              <a:rPr lang="en-US" sz="2000" dirty="0"/>
              <a:t>$result = array ($add,$sub,$div,$</a:t>
            </a:r>
            <a:r>
              <a:rPr lang="en-US" sz="2000" dirty="0" err="1"/>
              <a:t>mul</a:t>
            </a:r>
            <a:r>
              <a:rPr lang="en-US" sz="2000" dirty="0"/>
              <a:t>,$mod );//assign the returning value to an array.</a:t>
            </a:r>
          </a:p>
          <a:p>
            <a:pPr marL="119062" indent="0">
              <a:buNone/>
            </a:pPr>
            <a:r>
              <a:rPr lang="en-US" sz="2000" dirty="0"/>
              <a:t>return $result;</a:t>
            </a:r>
          </a:p>
          <a:p>
            <a:pPr marL="119062" indent="0">
              <a:buNone/>
            </a:pPr>
            <a:r>
              <a:rPr lang="en-US" sz="2000" dirty="0" smtClean="0"/>
              <a:t>}</a:t>
            </a:r>
            <a:r>
              <a:rPr lang="en-US" sz="2000" dirty="0"/>
              <a:t>	</a:t>
            </a:r>
          </a:p>
          <a:p>
            <a:pPr marL="119062" indent="0">
              <a:buNone/>
            </a:pPr>
            <a:r>
              <a:rPr lang="en-US" sz="2000" dirty="0"/>
              <a:t>$</a:t>
            </a:r>
            <a:r>
              <a:rPr lang="en-US" sz="2000" dirty="0" err="1"/>
              <a:t>func_result</a:t>
            </a:r>
            <a:r>
              <a:rPr lang="en-US" sz="2000" dirty="0"/>
              <a:t> = </a:t>
            </a:r>
            <a:r>
              <a:rPr lang="en-US" sz="2000" dirty="0" err="1"/>
              <a:t>calc</a:t>
            </a:r>
            <a:r>
              <a:rPr lang="en-US" sz="2000" dirty="0"/>
              <a:t>(12,5);</a:t>
            </a:r>
          </a:p>
          <a:p>
            <a:pPr marL="119062" indent="0">
              <a:buNone/>
            </a:pPr>
            <a:r>
              <a:rPr lang="en-US" sz="2000" dirty="0"/>
              <a:t>echo "Addition:  ". $</a:t>
            </a:r>
            <a:r>
              <a:rPr lang="en-US" sz="2000" dirty="0" err="1"/>
              <a:t>func_result</a:t>
            </a:r>
            <a:r>
              <a:rPr lang="en-US" sz="2000" dirty="0"/>
              <a:t> [0]."&lt;/</a:t>
            </a:r>
            <a:r>
              <a:rPr lang="en-US" sz="2000" dirty="0" err="1"/>
              <a:t>br</a:t>
            </a:r>
            <a:r>
              <a:rPr lang="en-US" sz="2000" dirty="0"/>
              <a:t>&gt;";</a:t>
            </a:r>
          </a:p>
          <a:p>
            <a:pPr marL="119062" indent="0">
              <a:buNone/>
            </a:pPr>
            <a:r>
              <a:rPr lang="en-US" sz="2000" dirty="0"/>
              <a:t>echo "Subtraction: ". $</a:t>
            </a:r>
            <a:r>
              <a:rPr lang="en-US" sz="2000" dirty="0" err="1"/>
              <a:t>func_result</a:t>
            </a:r>
            <a:r>
              <a:rPr lang="en-US" sz="2000" dirty="0"/>
              <a:t> [1]."&lt;/</a:t>
            </a:r>
            <a:r>
              <a:rPr lang="en-US" sz="2000" dirty="0" err="1"/>
              <a:t>br</a:t>
            </a:r>
            <a:r>
              <a:rPr lang="en-US" sz="2000" dirty="0"/>
              <a:t>&gt;";</a:t>
            </a:r>
          </a:p>
          <a:p>
            <a:pPr marL="119062" indent="0">
              <a:buNone/>
            </a:pPr>
            <a:r>
              <a:rPr lang="en-US" sz="2000" dirty="0"/>
              <a:t>echo "Division: ". $</a:t>
            </a:r>
            <a:r>
              <a:rPr lang="en-US" sz="2000" dirty="0" err="1"/>
              <a:t>func_result</a:t>
            </a:r>
            <a:r>
              <a:rPr lang="en-US" sz="2000" dirty="0"/>
              <a:t> [2]."&lt;/</a:t>
            </a:r>
            <a:r>
              <a:rPr lang="en-US" sz="2000" dirty="0" err="1"/>
              <a:t>br</a:t>
            </a:r>
            <a:r>
              <a:rPr lang="en-US" sz="2000" dirty="0"/>
              <a:t>&gt;";</a:t>
            </a:r>
          </a:p>
          <a:p>
            <a:pPr marL="119062" indent="0">
              <a:buNone/>
            </a:pPr>
            <a:r>
              <a:rPr lang="en-US" sz="2000" dirty="0"/>
              <a:t>echo "Multiplication: ". $</a:t>
            </a:r>
            <a:r>
              <a:rPr lang="en-US" sz="2000" dirty="0" err="1"/>
              <a:t>func_result</a:t>
            </a:r>
            <a:r>
              <a:rPr lang="en-US" sz="2000" dirty="0"/>
              <a:t> [3]."&lt;/</a:t>
            </a:r>
            <a:r>
              <a:rPr lang="en-US" sz="2000" dirty="0" err="1"/>
              <a:t>br</a:t>
            </a:r>
            <a:r>
              <a:rPr lang="en-US" sz="2000" dirty="0"/>
              <a:t>&gt;";</a:t>
            </a:r>
          </a:p>
          <a:p>
            <a:pPr marL="119062" indent="0">
              <a:buNone/>
            </a:pPr>
            <a:r>
              <a:rPr lang="en-US" sz="2000" dirty="0"/>
              <a:t>echo "Modulus: ". $</a:t>
            </a:r>
            <a:r>
              <a:rPr lang="en-US" sz="2000" dirty="0" err="1"/>
              <a:t>func_result</a:t>
            </a:r>
            <a:r>
              <a:rPr lang="en-US" sz="2000" dirty="0"/>
              <a:t> [4]."&lt;/</a:t>
            </a:r>
            <a:r>
              <a:rPr lang="en-US" sz="2000" dirty="0" err="1"/>
              <a:t>br</a:t>
            </a:r>
            <a:r>
              <a:rPr lang="en-US" sz="2000" dirty="0" smtClean="0"/>
              <a:t>&gt;";</a:t>
            </a:r>
            <a:endParaRPr lang="en-US" sz="2000" dirty="0"/>
          </a:p>
          <a:p>
            <a:pPr marL="119062" indent="0">
              <a:buNone/>
            </a:pPr>
            <a:r>
              <a:rPr lang="en-US" sz="2000" dirty="0"/>
              <a:t>?&gt; </a:t>
            </a:r>
          </a:p>
          <a:p>
            <a:pPr marL="119062" indent="0">
              <a:buNone/>
            </a:pPr>
            <a:endParaRPr lang="en-US" sz="2400" dirty="0"/>
          </a:p>
        </p:txBody>
      </p:sp>
      <p:sp>
        <p:nvSpPr>
          <p:cNvPr id="4" name="TextBox 3"/>
          <p:cNvSpPr txBox="1">
            <a:spLocks noChangeArrowheads="1"/>
          </p:cNvSpPr>
          <p:nvPr/>
        </p:nvSpPr>
        <p:spPr bwMode="auto">
          <a:xfrm>
            <a:off x="7162801"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21359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Numeric Arrays</a:t>
            </a:r>
            <a:endParaRPr lang="en-US" dirty="0"/>
          </a:p>
        </p:txBody>
      </p:sp>
      <p:sp>
        <p:nvSpPr>
          <p:cNvPr id="3" name="Content Placeholder 2"/>
          <p:cNvSpPr>
            <a:spLocks noGrp="1"/>
          </p:cNvSpPr>
          <p:nvPr>
            <p:ph idx="1"/>
          </p:nvPr>
        </p:nvSpPr>
        <p:spPr/>
        <p:txBody>
          <a:bodyPr/>
          <a:lstStyle/>
          <a:p>
            <a:pPr marL="119062" indent="0">
              <a:buNone/>
            </a:pPr>
            <a:r>
              <a:rPr lang="en-US" dirty="0" smtClean="0"/>
              <a:t>$colors=array(“</a:t>
            </a:r>
            <a:r>
              <a:rPr lang="en-US" dirty="0" err="1" smtClean="0"/>
              <a:t>red”,”blue</a:t>
            </a:r>
            <a:r>
              <a:rPr lang="en-US" dirty="0" smtClean="0"/>
              <a:t>”);</a:t>
            </a:r>
          </a:p>
          <a:p>
            <a:pPr marL="119062" indent="0">
              <a:buNone/>
            </a:pPr>
            <a:endParaRPr lang="en-US" dirty="0" smtClean="0"/>
          </a:p>
          <a:p>
            <a:pPr marL="119062" indent="0">
              <a:buNone/>
            </a:pPr>
            <a:r>
              <a:rPr lang="en-US" dirty="0" smtClean="0"/>
              <a:t>Regardless of whether you initially create array with array function, you can still add to it using array operator.</a:t>
            </a:r>
          </a:p>
          <a:p>
            <a:pPr marL="119062" indent="0">
              <a:buNone/>
            </a:pPr>
            <a:endParaRPr lang="en-US" dirty="0" smtClean="0"/>
          </a:p>
          <a:p>
            <a:pPr marL="119062" indent="0">
              <a:buNone/>
            </a:pPr>
            <a:r>
              <a:rPr lang="en-US" dirty="0"/>
              <a:t>$colors[]=“green”;</a:t>
            </a:r>
          </a:p>
          <a:p>
            <a:pPr marL="119062" indent="0">
              <a:buNone/>
            </a:pPr>
            <a:endParaRPr lang="en-US" dirty="0"/>
          </a:p>
        </p:txBody>
      </p:sp>
      <p:sp>
        <p:nvSpPr>
          <p:cNvPr id="4" name="TextBox 3"/>
          <p:cNvSpPr txBox="1">
            <a:spLocks noChangeArrowheads="1"/>
          </p:cNvSpPr>
          <p:nvPr/>
        </p:nvSpPr>
        <p:spPr bwMode="auto">
          <a:xfrm>
            <a:off x="7162801"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2740608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a:xfrm>
            <a:off x="381000" y="1447800"/>
            <a:ext cx="8229600" cy="4625975"/>
          </a:xfrm>
        </p:spPr>
        <p:txBody>
          <a:bodyPr numCol="2">
            <a:normAutofit fontScale="85000" lnSpcReduction="10000"/>
          </a:bodyPr>
          <a:lstStyle/>
          <a:p>
            <a:pPr marL="119062" indent="0">
              <a:buNone/>
            </a:pPr>
            <a:r>
              <a:rPr lang="en-US" sz="2000" dirty="0"/>
              <a:t>&lt;?</a:t>
            </a:r>
            <a:r>
              <a:rPr lang="en-US" sz="2000" dirty="0" err="1"/>
              <a:t>php</a:t>
            </a:r>
            <a:r>
              <a:rPr lang="en-US" sz="2000" dirty="0"/>
              <a:t>	</a:t>
            </a:r>
          </a:p>
          <a:p>
            <a:pPr marL="119062" indent="0">
              <a:buNone/>
            </a:pPr>
            <a:r>
              <a:rPr lang="en-US" sz="2000" dirty="0"/>
              <a:t>function add($val1,$val2)	{	</a:t>
            </a:r>
          </a:p>
          <a:p>
            <a:pPr marL="119062" indent="0">
              <a:buNone/>
            </a:pPr>
            <a:r>
              <a:rPr lang="en-US" sz="2000" dirty="0"/>
              <a:t>$result = $val1 + $val2;</a:t>
            </a:r>
          </a:p>
          <a:p>
            <a:pPr marL="119062" indent="0">
              <a:buNone/>
            </a:pPr>
            <a:r>
              <a:rPr lang="en-US" sz="2000" dirty="0"/>
              <a:t>return $result;</a:t>
            </a:r>
          </a:p>
          <a:p>
            <a:pPr marL="119062" indent="0">
              <a:buNone/>
            </a:pPr>
            <a:r>
              <a:rPr lang="en-US" sz="2000" dirty="0"/>
              <a:t>}</a:t>
            </a:r>
          </a:p>
          <a:p>
            <a:pPr marL="119062" indent="0">
              <a:buNone/>
            </a:pPr>
            <a:endParaRPr lang="en-US" sz="2000" dirty="0"/>
          </a:p>
          <a:p>
            <a:pPr marL="119062" indent="0">
              <a:buNone/>
            </a:pPr>
            <a:r>
              <a:rPr lang="en-US" sz="2000" dirty="0"/>
              <a:t>function sub($val1,$val2)	{	</a:t>
            </a:r>
          </a:p>
          <a:p>
            <a:pPr marL="119062" indent="0">
              <a:buNone/>
            </a:pPr>
            <a:r>
              <a:rPr lang="en-US" sz="2000" dirty="0"/>
              <a:t>$result = $val1 -$val2;</a:t>
            </a:r>
          </a:p>
          <a:p>
            <a:pPr marL="119062" indent="0">
              <a:buNone/>
            </a:pPr>
            <a:r>
              <a:rPr lang="en-US" sz="2000" dirty="0"/>
              <a:t>return $result;</a:t>
            </a:r>
          </a:p>
          <a:p>
            <a:pPr marL="119062" indent="0">
              <a:buNone/>
            </a:pPr>
            <a:r>
              <a:rPr lang="en-US" sz="2000" dirty="0"/>
              <a:t>}</a:t>
            </a:r>
          </a:p>
          <a:p>
            <a:pPr marL="119062" indent="0">
              <a:buNone/>
            </a:pPr>
            <a:endParaRPr lang="en-US" sz="2000" dirty="0"/>
          </a:p>
          <a:p>
            <a:pPr marL="119062" indent="0">
              <a:buNone/>
            </a:pPr>
            <a:r>
              <a:rPr lang="en-US" sz="2000" dirty="0"/>
              <a:t>function div($val1,$val2)	{	</a:t>
            </a:r>
          </a:p>
          <a:p>
            <a:pPr marL="119062" indent="0">
              <a:buNone/>
            </a:pPr>
            <a:r>
              <a:rPr lang="en-US" sz="2000" dirty="0"/>
              <a:t>$result = $val1 / $val2;</a:t>
            </a:r>
          </a:p>
          <a:p>
            <a:pPr marL="119062" indent="0">
              <a:buNone/>
            </a:pPr>
            <a:r>
              <a:rPr lang="en-US" sz="2000" dirty="0"/>
              <a:t>return $result;</a:t>
            </a:r>
          </a:p>
          <a:p>
            <a:pPr marL="119062" indent="0">
              <a:buNone/>
            </a:pPr>
            <a:r>
              <a:rPr lang="en-US" sz="2000" dirty="0"/>
              <a:t>}</a:t>
            </a:r>
          </a:p>
          <a:p>
            <a:pPr marL="119062" indent="0">
              <a:buNone/>
            </a:pPr>
            <a:endParaRPr lang="en-US" sz="2000" dirty="0" smtClean="0"/>
          </a:p>
          <a:p>
            <a:pPr marL="119062" indent="0">
              <a:buNone/>
            </a:pPr>
            <a:endParaRPr lang="en-US" sz="2000" dirty="0"/>
          </a:p>
          <a:p>
            <a:pPr marL="119062" indent="0">
              <a:buNone/>
            </a:pPr>
            <a:r>
              <a:rPr lang="en-US" sz="2000" dirty="0" smtClean="0"/>
              <a:t>function </a:t>
            </a:r>
            <a:r>
              <a:rPr lang="en-US" sz="2000" dirty="0" err="1"/>
              <a:t>mul</a:t>
            </a:r>
            <a:r>
              <a:rPr lang="en-US" sz="2000" dirty="0"/>
              <a:t>($val1,$val2)	</a:t>
            </a:r>
            <a:r>
              <a:rPr lang="en-US" sz="2000" dirty="0" smtClean="0"/>
              <a:t>{</a:t>
            </a:r>
            <a:endParaRPr lang="en-US" sz="2000" dirty="0"/>
          </a:p>
          <a:p>
            <a:pPr marL="119062" indent="0">
              <a:buNone/>
            </a:pPr>
            <a:r>
              <a:rPr lang="en-US" sz="2000" dirty="0"/>
              <a:t>$result = $val1 * $val2;</a:t>
            </a:r>
          </a:p>
          <a:p>
            <a:pPr marL="119062" indent="0">
              <a:buNone/>
            </a:pPr>
            <a:r>
              <a:rPr lang="en-US" sz="2000" dirty="0"/>
              <a:t>return $result;</a:t>
            </a:r>
          </a:p>
          <a:p>
            <a:pPr marL="119062" indent="0">
              <a:buNone/>
            </a:pPr>
            <a:r>
              <a:rPr lang="en-US" sz="2000" dirty="0"/>
              <a:t>}</a:t>
            </a:r>
          </a:p>
          <a:p>
            <a:pPr marL="119062" indent="0">
              <a:buNone/>
            </a:pPr>
            <a:endParaRPr lang="en-US" sz="2000" dirty="0"/>
          </a:p>
          <a:p>
            <a:pPr marL="119062" indent="0">
              <a:buNone/>
            </a:pPr>
            <a:r>
              <a:rPr lang="en-US" sz="2000" dirty="0"/>
              <a:t>function mod($val1,$val2)	</a:t>
            </a:r>
            <a:r>
              <a:rPr lang="en-US" sz="2000" dirty="0" smtClean="0"/>
              <a:t>{</a:t>
            </a:r>
            <a:endParaRPr lang="en-US" sz="2000" dirty="0"/>
          </a:p>
          <a:p>
            <a:pPr marL="119062" indent="0">
              <a:buNone/>
            </a:pPr>
            <a:r>
              <a:rPr lang="en-US" sz="2000" dirty="0"/>
              <a:t>$result = $val1 % $val2;</a:t>
            </a:r>
          </a:p>
          <a:p>
            <a:pPr marL="119062" indent="0">
              <a:buNone/>
            </a:pPr>
            <a:r>
              <a:rPr lang="en-US" sz="2000" dirty="0"/>
              <a:t>return $result;</a:t>
            </a:r>
          </a:p>
          <a:p>
            <a:pPr marL="119062" indent="0">
              <a:buNone/>
            </a:pPr>
            <a:r>
              <a:rPr lang="en-US" sz="2000" dirty="0"/>
              <a:t>}	</a:t>
            </a:r>
          </a:p>
          <a:p>
            <a:pPr marL="119062" indent="0">
              <a:buNone/>
            </a:pPr>
            <a:r>
              <a:rPr lang="en-US" sz="2000" dirty="0" smtClean="0"/>
              <a:t>echo </a:t>
            </a:r>
            <a:r>
              <a:rPr lang="en-US" sz="2000" dirty="0"/>
              <a:t>"Addition:  ". add(12,5)."&lt;/</a:t>
            </a:r>
            <a:r>
              <a:rPr lang="en-US" sz="2000" dirty="0" err="1"/>
              <a:t>br</a:t>
            </a:r>
            <a:r>
              <a:rPr lang="en-US" sz="2000" dirty="0"/>
              <a:t>&gt;";</a:t>
            </a:r>
          </a:p>
          <a:p>
            <a:pPr marL="119062" indent="0">
              <a:buNone/>
            </a:pPr>
            <a:r>
              <a:rPr lang="en-US" sz="2000" dirty="0"/>
              <a:t>echo "Subtraction: ". sub(12,5)."&lt;/</a:t>
            </a:r>
            <a:r>
              <a:rPr lang="en-US" sz="2000" dirty="0" err="1"/>
              <a:t>br</a:t>
            </a:r>
            <a:r>
              <a:rPr lang="en-US" sz="2000" dirty="0"/>
              <a:t>&gt;";</a:t>
            </a:r>
          </a:p>
          <a:p>
            <a:pPr marL="119062" indent="0">
              <a:buNone/>
            </a:pPr>
            <a:r>
              <a:rPr lang="en-US" sz="2000" dirty="0"/>
              <a:t>echo "Division: ".div(12,5)."&lt;/</a:t>
            </a:r>
            <a:r>
              <a:rPr lang="en-US" sz="2000" dirty="0" err="1"/>
              <a:t>br</a:t>
            </a:r>
            <a:r>
              <a:rPr lang="en-US" sz="2000" dirty="0"/>
              <a:t>&gt;";</a:t>
            </a:r>
          </a:p>
          <a:p>
            <a:pPr marL="119062" indent="0">
              <a:buNone/>
            </a:pPr>
            <a:r>
              <a:rPr lang="en-US" sz="2000" dirty="0"/>
              <a:t>echo "Multiplication: ".</a:t>
            </a:r>
            <a:r>
              <a:rPr lang="en-US" sz="2000" dirty="0" err="1"/>
              <a:t>mul</a:t>
            </a:r>
            <a:r>
              <a:rPr lang="en-US" sz="2000" dirty="0"/>
              <a:t>(12,5)."&lt;/</a:t>
            </a:r>
            <a:r>
              <a:rPr lang="en-US" sz="2000" dirty="0" err="1"/>
              <a:t>br</a:t>
            </a:r>
            <a:r>
              <a:rPr lang="en-US" sz="2000" dirty="0"/>
              <a:t>&gt;";</a:t>
            </a:r>
          </a:p>
          <a:p>
            <a:pPr marL="119062" indent="0">
              <a:buNone/>
            </a:pPr>
            <a:r>
              <a:rPr lang="en-US" sz="2000" dirty="0"/>
              <a:t>echo "Modulus: ". mod(12,5)."&lt;/</a:t>
            </a:r>
            <a:r>
              <a:rPr lang="en-US" sz="2000" dirty="0" err="1"/>
              <a:t>br</a:t>
            </a:r>
            <a:r>
              <a:rPr lang="en-US" sz="2000" dirty="0"/>
              <a:t>&gt;";</a:t>
            </a:r>
          </a:p>
          <a:p>
            <a:pPr marL="119062" indent="0">
              <a:buNone/>
            </a:pPr>
            <a:r>
              <a:rPr lang="en-US" sz="2000" dirty="0" smtClean="0"/>
              <a:t>?&gt; </a:t>
            </a:r>
            <a:endParaRPr lang="en-US" sz="2000" dirty="0"/>
          </a:p>
        </p:txBody>
      </p:sp>
      <p:sp>
        <p:nvSpPr>
          <p:cNvPr id="4" name="TextBox 3"/>
          <p:cNvSpPr txBox="1">
            <a:spLocks noChangeArrowheads="1"/>
          </p:cNvSpPr>
          <p:nvPr/>
        </p:nvSpPr>
        <p:spPr bwMode="auto">
          <a:xfrm>
            <a:off x="7162801"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3798153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Built in Function-Date time</a:t>
            </a:r>
            <a:endParaRPr lang="en-US" dirty="0"/>
          </a:p>
        </p:txBody>
      </p:sp>
      <p:sp>
        <p:nvSpPr>
          <p:cNvPr id="3" name="Content Placeholder 2"/>
          <p:cNvSpPr>
            <a:spLocks noGrp="1"/>
          </p:cNvSpPr>
          <p:nvPr>
            <p:ph idx="1"/>
          </p:nvPr>
        </p:nvSpPr>
        <p:spPr>
          <a:xfrm>
            <a:off x="0" y="1600200"/>
            <a:ext cx="9144000" cy="4625975"/>
          </a:xfrm>
        </p:spPr>
        <p:txBody>
          <a:bodyPr>
            <a:normAutofit fontScale="92500" lnSpcReduction="20000"/>
          </a:bodyPr>
          <a:lstStyle/>
          <a:p>
            <a:pPr marL="119062" indent="0">
              <a:buNone/>
            </a:pPr>
            <a:r>
              <a:rPr lang="en-US" sz="2800" dirty="0"/>
              <a:t>&lt;?</a:t>
            </a:r>
            <a:r>
              <a:rPr lang="en-US" sz="2800" dirty="0" err="1"/>
              <a:t>php</a:t>
            </a:r>
            <a:endParaRPr lang="en-US" sz="2800" dirty="0"/>
          </a:p>
          <a:p>
            <a:pPr marL="119062" indent="0">
              <a:buNone/>
            </a:pPr>
            <a:r>
              <a:rPr lang="en-US" sz="2800" dirty="0"/>
              <a:t>$d=</a:t>
            </a:r>
            <a:r>
              <a:rPr lang="en-US" sz="2800" dirty="0" err="1"/>
              <a:t>getdate</a:t>
            </a:r>
            <a:r>
              <a:rPr lang="en-US" sz="2800" dirty="0"/>
              <a:t>();</a:t>
            </a:r>
          </a:p>
          <a:p>
            <a:pPr marL="119062" indent="0">
              <a:buNone/>
            </a:pPr>
            <a:r>
              <a:rPr lang="en-US" sz="2800" dirty="0"/>
              <a:t>echo "Date:".$d['</a:t>
            </a:r>
            <a:r>
              <a:rPr lang="en-US" sz="2800" dirty="0" err="1"/>
              <a:t>mday</a:t>
            </a:r>
            <a:r>
              <a:rPr lang="en-US" sz="2800" dirty="0"/>
              <a:t>']."\\".$d['</a:t>
            </a:r>
            <a:r>
              <a:rPr lang="en-US" sz="2800" dirty="0" err="1"/>
              <a:t>mon</a:t>
            </a:r>
            <a:r>
              <a:rPr lang="en-US" sz="2800" dirty="0"/>
              <a:t>']."\\".$d['year']."&lt;</a:t>
            </a:r>
            <a:r>
              <a:rPr lang="en-US" sz="2800" dirty="0" err="1"/>
              <a:t>br</a:t>
            </a:r>
            <a:r>
              <a:rPr lang="en-US" sz="2800" dirty="0"/>
              <a:t>/&gt;";</a:t>
            </a:r>
          </a:p>
          <a:p>
            <a:pPr marL="119062" indent="0">
              <a:buNone/>
            </a:pPr>
            <a:r>
              <a:rPr lang="en-US" sz="2800" dirty="0"/>
              <a:t>echo "Time:".$d['hours'].":".$d['minutes'].":".$d['seconds']."&lt;</a:t>
            </a:r>
            <a:r>
              <a:rPr lang="en-US" sz="2800" dirty="0" err="1"/>
              <a:t>br</a:t>
            </a:r>
            <a:r>
              <a:rPr lang="en-US" sz="2800" dirty="0"/>
              <a:t>/&gt;";</a:t>
            </a:r>
          </a:p>
          <a:p>
            <a:pPr marL="119062" indent="0">
              <a:buNone/>
            </a:pPr>
            <a:endParaRPr lang="en-US" sz="2800" dirty="0" smtClean="0"/>
          </a:p>
          <a:p>
            <a:pPr marL="119062" indent="0">
              <a:buNone/>
            </a:pPr>
            <a:r>
              <a:rPr lang="en-US" sz="2800" dirty="0" smtClean="0"/>
              <a:t>echo </a:t>
            </a:r>
            <a:r>
              <a:rPr lang="en-US" sz="2800" dirty="0"/>
              <a:t>"----------------"."&lt;</a:t>
            </a:r>
            <a:r>
              <a:rPr lang="en-US" sz="2800" dirty="0" err="1"/>
              <a:t>br</a:t>
            </a:r>
            <a:r>
              <a:rPr lang="en-US" sz="2800" dirty="0" smtClean="0"/>
              <a:t>/&gt;";</a:t>
            </a:r>
            <a:endParaRPr lang="en-US" sz="2800" dirty="0"/>
          </a:p>
          <a:p>
            <a:pPr marL="119062" indent="0">
              <a:buNone/>
            </a:pPr>
            <a:r>
              <a:rPr lang="en-US" sz="2800" dirty="0"/>
              <a:t>echo date("Y/m/d") . "&lt;</a:t>
            </a:r>
            <a:r>
              <a:rPr lang="en-US" sz="2800" dirty="0" err="1"/>
              <a:t>br</a:t>
            </a:r>
            <a:r>
              <a:rPr lang="en-US" sz="2800" dirty="0"/>
              <a:t> /&gt;";</a:t>
            </a:r>
          </a:p>
          <a:p>
            <a:pPr marL="119062" indent="0">
              <a:buNone/>
            </a:pPr>
            <a:r>
              <a:rPr lang="en-US" sz="2800" dirty="0"/>
              <a:t>echo date("</a:t>
            </a:r>
            <a:r>
              <a:rPr lang="en-US" sz="2800" dirty="0" err="1"/>
              <a:t>Y.m.d</a:t>
            </a:r>
            <a:r>
              <a:rPr lang="en-US" sz="2800" dirty="0"/>
              <a:t>") . "&lt;</a:t>
            </a:r>
            <a:r>
              <a:rPr lang="en-US" sz="2800" dirty="0" err="1"/>
              <a:t>br</a:t>
            </a:r>
            <a:r>
              <a:rPr lang="en-US" sz="2800" dirty="0"/>
              <a:t> /&gt;";</a:t>
            </a:r>
          </a:p>
          <a:p>
            <a:pPr marL="119062" indent="0">
              <a:buNone/>
            </a:pPr>
            <a:r>
              <a:rPr lang="en-US" sz="2800" dirty="0"/>
              <a:t>echo date("Y-m-d</a:t>
            </a:r>
            <a:r>
              <a:rPr lang="en-US" sz="2800" dirty="0" smtClean="0"/>
              <a:t>");</a:t>
            </a:r>
            <a:endParaRPr lang="en-US" sz="2800" dirty="0"/>
          </a:p>
          <a:p>
            <a:pPr marL="119062" indent="0">
              <a:buNone/>
            </a:pPr>
            <a:r>
              <a:rPr lang="en-US" sz="2800" dirty="0"/>
              <a:t>?&gt;</a:t>
            </a:r>
          </a:p>
        </p:txBody>
      </p:sp>
      <p:sp>
        <p:nvSpPr>
          <p:cNvPr id="4" name="TextBox 3"/>
          <p:cNvSpPr txBox="1">
            <a:spLocks noChangeArrowheads="1"/>
          </p:cNvSpPr>
          <p:nvPr/>
        </p:nvSpPr>
        <p:spPr bwMode="auto">
          <a:xfrm>
            <a:off x="7162801"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670375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Numeric Arrays</a:t>
            </a:r>
          </a:p>
        </p:txBody>
      </p:sp>
      <p:sp>
        <p:nvSpPr>
          <p:cNvPr id="3" name="Content Placeholder 2"/>
          <p:cNvSpPr>
            <a:spLocks noGrp="1"/>
          </p:cNvSpPr>
          <p:nvPr>
            <p:ph idx="1"/>
          </p:nvPr>
        </p:nvSpPr>
        <p:spPr/>
        <p:txBody>
          <a:bodyPr/>
          <a:lstStyle/>
          <a:p>
            <a:pPr marL="119062" indent="0">
              <a:buNone/>
            </a:pPr>
            <a:r>
              <a:rPr lang="en-US" dirty="0"/>
              <a:t>&lt;? </a:t>
            </a:r>
            <a:r>
              <a:rPr lang="en-US" dirty="0" err="1"/>
              <a:t>Php</a:t>
            </a:r>
            <a:endParaRPr lang="en-US" dirty="0"/>
          </a:p>
          <a:p>
            <a:pPr marL="119062" indent="0">
              <a:buNone/>
            </a:pPr>
            <a:r>
              <a:rPr lang="en-US" dirty="0"/>
              <a:t>$colors=array(“</a:t>
            </a:r>
            <a:r>
              <a:rPr lang="en-US" dirty="0" err="1"/>
              <a:t>red”,”blue</a:t>
            </a:r>
            <a:r>
              <a:rPr lang="en-US" dirty="0"/>
              <a:t>”);</a:t>
            </a:r>
          </a:p>
          <a:p>
            <a:pPr marL="119062" indent="0">
              <a:buNone/>
            </a:pPr>
            <a:r>
              <a:rPr lang="en-US" dirty="0"/>
              <a:t>$colors[]=“green”;</a:t>
            </a:r>
          </a:p>
          <a:p>
            <a:pPr marL="119062" indent="0">
              <a:buNone/>
            </a:pPr>
            <a:r>
              <a:rPr lang="en-US" dirty="0" smtClean="0"/>
              <a:t>echo </a:t>
            </a:r>
            <a:r>
              <a:rPr lang="en-US" dirty="0"/>
              <a:t>$color[2];</a:t>
            </a:r>
          </a:p>
          <a:p>
            <a:pPr marL="119062" indent="0">
              <a:buNone/>
            </a:pPr>
            <a:r>
              <a:rPr lang="en-US" dirty="0"/>
              <a:t>?&gt;</a:t>
            </a:r>
          </a:p>
          <a:p>
            <a:endParaRPr lang="en-US" dirty="0"/>
          </a:p>
        </p:txBody>
      </p:sp>
      <p:sp>
        <p:nvSpPr>
          <p:cNvPr id="4" name="TextBox 3"/>
          <p:cNvSpPr txBox="1">
            <a:spLocks noChangeArrowheads="1"/>
          </p:cNvSpPr>
          <p:nvPr/>
        </p:nvSpPr>
        <p:spPr bwMode="auto">
          <a:xfrm>
            <a:off x="7162801"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334594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Example1</a:t>
            </a:r>
            <a:endParaRPr lang="en-US" dirty="0"/>
          </a:p>
        </p:txBody>
      </p:sp>
      <p:sp>
        <p:nvSpPr>
          <p:cNvPr id="3" name="Content Placeholder 2"/>
          <p:cNvSpPr>
            <a:spLocks noGrp="1"/>
          </p:cNvSpPr>
          <p:nvPr>
            <p:ph idx="1"/>
          </p:nvPr>
        </p:nvSpPr>
        <p:spPr/>
        <p:txBody>
          <a:bodyPr>
            <a:normAutofit fontScale="92500" lnSpcReduction="20000"/>
          </a:bodyPr>
          <a:lstStyle/>
          <a:p>
            <a:pPr marL="119062" indent="0">
              <a:buNone/>
            </a:pPr>
            <a:r>
              <a:rPr lang="en-US" sz="2800" dirty="0"/>
              <a:t>&lt;?</a:t>
            </a:r>
            <a:r>
              <a:rPr lang="en-US" sz="2800" dirty="0" err="1"/>
              <a:t>php</a:t>
            </a:r>
            <a:endParaRPr lang="en-US" sz="2800" dirty="0"/>
          </a:p>
          <a:p>
            <a:pPr marL="119062" indent="0">
              <a:buNone/>
            </a:pPr>
            <a:r>
              <a:rPr lang="en-US" sz="2800" dirty="0"/>
              <a:t>$Students=array("</a:t>
            </a:r>
            <a:r>
              <a:rPr lang="en-US" sz="2800" dirty="0" err="1"/>
              <a:t>saman</a:t>
            </a:r>
            <a:r>
              <a:rPr lang="en-US" sz="2800" dirty="0"/>
              <a:t>","</a:t>
            </a:r>
            <a:r>
              <a:rPr lang="en-US" sz="2800" dirty="0" err="1"/>
              <a:t>kamakl</a:t>
            </a:r>
            <a:r>
              <a:rPr lang="en-US" sz="2800" dirty="0"/>
              <a:t>","</a:t>
            </a:r>
            <a:r>
              <a:rPr lang="en-US" sz="2800" dirty="0" err="1"/>
              <a:t>ravi</a:t>
            </a:r>
            <a:r>
              <a:rPr lang="en-US" sz="2800" dirty="0"/>
              <a:t>","</a:t>
            </a:r>
            <a:r>
              <a:rPr lang="en-US" sz="2800" dirty="0" err="1"/>
              <a:t>nuwan</a:t>
            </a:r>
            <a:r>
              <a:rPr lang="en-US" sz="2800" dirty="0"/>
              <a:t>");</a:t>
            </a:r>
          </a:p>
          <a:p>
            <a:pPr marL="119062" indent="0">
              <a:buNone/>
            </a:pPr>
            <a:r>
              <a:rPr lang="en-US" sz="2800" dirty="0" err="1"/>
              <a:t>foreach</a:t>
            </a:r>
            <a:r>
              <a:rPr lang="en-US" sz="2800" dirty="0"/>
              <a:t>($Students as $temp){</a:t>
            </a:r>
          </a:p>
          <a:p>
            <a:pPr marL="119062" indent="0">
              <a:buNone/>
            </a:pPr>
            <a:r>
              <a:rPr lang="en-US" sz="2800" dirty="0"/>
              <a:t>	echo $temp, "&lt;BR&gt;";</a:t>
            </a:r>
          </a:p>
          <a:p>
            <a:pPr marL="119062" indent="0">
              <a:buNone/>
            </a:pPr>
            <a:r>
              <a:rPr lang="en-US" sz="2800" dirty="0"/>
              <a:t>	}</a:t>
            </a:r>
          </a:p>
          <a:p>
            <a:pPr marL="119062" indent="0">
              <a:buNone/>
            </a:pPr>
            <a:r>
              <a:rPr lang="de-DE" sz="2800" dirty="0"/>
              <a:t>?&gt;</a:t>
            </a:r>
            <a:endParaRPr lang="en-US" sz="2800" dirty="0"/>
          </a:p>
          <a:p>
            <a:pPr marL="119062" indent="0">
              <a:buNone/>
            </a:pPr>
            <a:r>
              <a:rPr lang="en-US" sz="2800" dirty="0"/>
              <a:t>Output </a:t>
            </a:r>
          </a:p>
          <a:p>
            <a:pPr marL="119062" indent="0">
              <a:buNone/>
            </a:pPr>
            <a:r>
              <a:rPr lang="en-US" sz="2800" dirty="0" err="1"/>
              <a:t>saman</a:t>
            </a:r>
            <a:r>
              <a:rPr lang="en-US" sz="2800" dirty="0"/>
              <a:t/>
            </a:r>
            <a:br>
              <a:rPr lang="en-US" sz="2800" dirty="0"/>
            </a:br>
            <a:r>
              <a:rPr lang="en-US" sz="2800" dirty="0" err="1"/>
              <a:t>kamakl</a:t>
            </a:r>
            <a:r>
              <a:rPr lang="en-US" sz="2800" dirty="0"/>
              <a:t/>
            </a:r>
            <a:br>
              <a:rPr lang="en-US" sz="2800" dirty="0"/>
            </a:br>
            <a:r>
              <a:rPr lang="en-US" sz="2800" dirty="0" err="1"/>
              <a:t>ravi</a:t>
            </a:r>
            <a:r>
              <a:rPr lang="en-US" sz="2800" dirty="0"/>
              <a:t/>
            </a:r>
            <a:br>
              <a:rPr lang="en-US" sz="2800" dirty="0"/>
            </a:br>
            <a:r>
              <a:rPr lang="en-US" sz="2800" dirty="0" err="1"/>
              <a:t>nuwan</a:t>
            </a:r>
            <a:endParaRPr lang="en-US" sz="2800" dirty="0"/>
          </a:p>
          <a:p>
            <a:endParaRPr lang="en-US" dirty="0"/>
          </a:p>
        </p:txBody>
      </p:sp>
      <p:sp>
        <p:nvSpPr>
          <p:cNvPr id="4" name="TextBox 3"/>
          <p:cNvSpPr txBox="1">
            <a:spLocks noChangeArrowheads="1"/>
          </p:cNvSpPr>
          <p:nvPr/>
        </p:nvSpPr>
        <p:spPr bwMode="auto">
          <a:xfrm>
            <a:off x="7162801"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451762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p:nvPr>
        </p:nvSpPr>
        <p:spPr bwMode="auto">
          <a:xfrm>
            <a:off x="457200" y="152400"/>
            <a:ext cx="8229600" cy="1250950"/>
          </a:xfrm>
        </p:spPr>
        <p:txBody>
          <a:bodyPr wrap="square" tIns="45720" bIns="45720" numCol="1" anchorCtr="0" compatLnSpc="1">
            <a:prstTxWarp prst="textNoShape">
              <a:avLst/>
            </a:prstTxWarp>
          </a:bodyPr>
          <a:lstStyle/>
          <a:p>
            <a:pPr>
              <a:defRPr/>
            </a:pPr>
            <a:r>
              <a:rPr lang="en-US" smtClean="0"/>
              <a:t>Associative Array</a:t>
            </a:r>
          </a:p>
        </p:txBody>
      </p:sp>
      <p:sp>
        <p:nvSpPr>
          <p:cNvPr id="41987" name="Rectangle 3"/>
          <p:cNvSpPr>
            <a:spLocks noGrp="1"/>
          </p:cNvSpPr>
          <p:nvPr>
            <p:ph idx="1"/>
          </p:nvPr>
        </p:nvSpPr>
        <p:spPr/>
        <p:txBody>
          <a:bodyPr/>
          <a:lstStyle/>
          <a:p>
            <a:r>
              <a:rPr lang="en-US" dirty="0" smtClean="0"/>
              <a:t>An associative array, each ID key is associated with a value.</a:t>
            </a:r>
          </a:p>
          <a:p>
            <a:r>
              <a:rPr lang="en-US" dirty="0" smtClean="0"/>
              <a:t>Example 1</a:t>
            </a:r>
          </a:p>
          <a:p>
            <a:endParaRPr lang="en-US" dirty="0" smtClean="0"/>
          </a:p>
          <a:p>
            <a:r>
              <a:rPr lang="en-US" dirty="0" smtClean="0"/>
              <a:t>Example 2</a:t>
            </a:r>
          </a:p>
          <a:p>
            <a:endParaRPr lang="en-US" dirty="0" smtClean="0"/>
          </a:p>
          <a:p>
            <a:endParaRPr lang="en-US" dirty="0" smtClean="0"/>
          </a:p>
          <a:p>
            <a:endParaRPr lang="en-US" dirty="0" smtClean="0"/>
          </a:p>
        </p:txBody>
      </p:sp>
      <p:sp>
        <p:nvSpPr>
          <p:cNvPr id="4" name="Rectangle 3"/>
          <p:cNvSpPr/>
          <p:nvPr/>
        </p:nvSpPr>
        <p:spPr>
          <a:xfrm>
            <a:off x="1295400" y="3581400"/>
            <a:ext cx="72390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defRPr/>
            </a:pPr>
            <a:r>
              <a:rPr lang="en-US" b="1">
                <a:solidFill>
                  <a:schemeClr val="tx1"/>
                </a:solidFill>
                <a:latin typeface="Arial" charset="0"/>
                <a:cs typeface="Arial" charset="0"/>
              </a:rPr>
              <a:t>$ages = </a:t>
            </a:r>
            <a:r>
              <a:rPr lang="en-US" b="1">
                <a:solidFill>
                  <a:srgbClr val="FF3300"/>
                </a:solidFill>
                <a:latin typeface="Arial" charset="0"/>
                <a:cs typeface="Arial" charset="0"/>
              </a:rPr>
              <a:t>array</a:t>
            </a:r>
            <a:r>
              <a:rPr lang="en-US" b="1">
                <a:solidFill>
                  <a:schemeClr val="tx1"/>
                </a:solidFill>
                <a:latin typeface="Arial" charset="0"/>
                <a:cs typeface="Arial" charset="0"/>
              </a:rPr>
              <a:t>("Peter"=&gt;32, "Quagmire"=&gt;30, "Joe"=&gt;34);</a:t>
            </a:r>
            <a:r>
              <a:rPr lang="en-US">
                <a:solidFill>
                  <a:schemeClr val="tx1"/>
                </a:solidFill>
                <a:latin typeface="Arial" charset="0"/>
                <a:cs typeface="Arial" charset="0"/>
              </a:rPr>
              <a:t> </a:t>
            </a:r>
          </a:p>
        </p:txBody>
      </p:sp>
      <p:sp>
        <p:nvSpPr>
          <p:cNvPr id="2" name="Rectangle 3"/>
          <p:cNvSpPr/>
          <p:nvPr/>
        </p:nvSpPr>
        <p:spPr>
          <a:xfrm>
            <a:off x="1295400" y="4724400"/>
            <a:ext cx="7239000" cy="10668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defRPr/>
            </a:pPr>
            <a:r>
              <a:rPr lang="en-US" b="1" dirty="0">
                <a:solidFill>
                  <a:schemeClr val="tx1"/>
                </a:solidFill>
                <a:latin typeface="Arial" charset="0"/>
                <a:cs typeface="Arial" charset="0"/>
              </a:rPr>
              <a:t>$ages['Peter'] = "32";</a:t>
            </a:r>
            <a:br>
              <a:rPr lang="en-US" b="1" dirty="0">
                <a:solidFill>
                  <a:schemeClr val="tx1"/>
                </a:solidFill>
                <a:latin typeface="Arial" charset="0"/>
                <a:cs typeface="Arial" charset="0"/>
              </a:rPr>
            </a:br>
            <a:r>
              <a:rPr lang="en-US" b="1" dirty="0">
                <a:solidFill>
                  <a:schemeClr val="tx1"/>
                </a:solidFill>
                <a:latin typeface="Arial" charset="0"/>
                <a:cs typeface="Arial" charset="0"/>
              </a:rPr>
              <a:t>$ages['Quagmire'] = "30";</a:t>
            </a:r>
            <a:br>
              <a:rPr lang="en-US" b="1" dirty="0">
                <a:solidFill>
                  <a:schemeClr val="tx1"/>
                </a:solidFill>
                <a:latin typeface="Arial" charset="0"/>
                <a:cs typeface="Arial" charset="0"/>
              </a:rPr>
            </a:br>
            <a:r>
              <a:rPr lang="en-US" b="1" dirty="0">
                <a:solidFill>
                  <a:schemeClr val="tx1"/>
                </a:solidFill>
                <a:latin typeface="Arial" charset="0"/>
                <a:cs typeface="Arial" charset="0"/>
              </a:rPr>
              <a:t>$ages['Joe'] = "34"; </a:t>
            </a:r>
          </a:p>
        </p:txBody>
      </p:sp>
      <p:sp>
        <p:nvSpPr>
          <p:cNvPr id="6" name="TextBox 3"/>
          <p:cNvSpPr txBox="1">
            <a:spLocks noChangeArrowheads="1"/>
          </p:cNvSpPr>
          <p:nvPr/>
        </p:nvSpPr>
        <p:spPr bwMode="auto">
          <a:xfrm>
            <a:off x="7162801"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PHP code for Example </a:t>
            </a:r>
            <a:r>
              <a:rPr lang="en-US" dirty="0" smtClean="0"/>
              <a:t>1</a:t>
            </a:r>
            <a:endParaRPr lang="en-US" dirty="0"/>
          </a:p>
        </p:txBody>
      </p:sp>
      <p:sp>
        <p:nvSpPr>
          <p:cNvPr id="3" name="Content Placeholder 2"/>
          <p:cNvSpPr>
            <a:spLocks noGrp="1"/>
          </p:cNvSpPr>
          <p:nvPr>
            <p:ph idx="1"/>
          </p:nvPr>
        </p:nvSpPr>
        <p:spPr/>
        <p:txBody>
          <a:bodyPr/>
          <a:lstStyle/>
          <a:p>
            <a:r>
              <a:rPr lang="en-US" dirty="0">
                <a:solidFill>
                  <a:srgbClr val="FF3300"/>
                </a:solidFill>
                <a:latin typeface="Arial" charset="0"/>
                <a:cs typeface="Arial" charset="0"/>
              </a:rPr>
              <a:t>&lt;?</a:t>
            </a:r>
            <a:r>
              <a:rPr lang="en-US" dirty="0" err="1">
                <a:solidFill>
                  <a:srgbClr val="FF3300"/>
                </a:solidFill>
                <a:latin typeface="Arial" charset="0"/>
                <a:cs typeface="Arial" charset="0"/>
              </a:rPr>
              <a:t>php</a:t>
            </a:r>
            <a:r>
              <a:rPr lang="en-US" dirty="0">
                <a:solidFill>
                  <a:srgbClr val="FF3300"/>
                </a:solidFill>
                <a:latin typeface="Arial" charset="0"/>
                <a:cs typeface="Arial" charset="0"/>
              </a:rPr>
              <a:t/>
            </a:r>
            <a:br>
              <a:rPr lang="en-US" dirty="0">
                <a:solidFill>
                  <a:srgbClr val="FF3300"/>
                </a:solidFill>
                <a:latin typeface="Arial" charset="0"/>
                <a:cs typeface="Arial" charset="0"/>
              </a:rPr>
            </a:br>
            <a:r>
              <a:rPr lang="en-US" dirty="0">
                <a:solidFill>
                  <a:srgbClr val="FF3300"/>
                </a:solidFill>
                <a:latin typeface="Arial" charset="0"/>
                <a:cs typeface="Arial" charset="0"/>
              </a:rPr>
              <a:t>	</a:t>
            </a:r>
            <a:r>
              <a:rPr lang="en-US" dirty="0">
                <a:latin typeface="Arial" charset="0"/>
                <a:cs typeface="Arial" charset="0"/>
              </a:rPr>
              <a:t>$ages['Peter'] = "32";</a:t>
            </a:r>
            <a:br>
              <a:rPr lang="en-US" dirty="0">
                <a:latin typeface="Arial" charset="0"/>
                <a:cs typeface="Arial" charset="0"/>
              </a:rPr>
            </a:br>
            <a:r>
              <a:rPr lang="en-US" dirty="0">
                <a:latin typeface="Arial" charset="0"/>
                <a:cs typeface="Arial" charset="0"/>
              </a:rPr>
              <a:t>	$ages['Quagmire'] = "30";</a:t>
            </a:r>
            <a:br>
              <a:rPr lang="en-US" dirty="0">
                <a:latin typeface="Arial" charset="0"/>
                <a:cs typeface="Arial" charset="0"/>
              </a:rPr>
            </a:br>
            <a:r>
              <a:rPr lang="en-US" dirty="0">
                <a:latin typeface="Arial" charset="0"/>
                <a:cs typeface="Arial" charset="0"/>
              </a:rPr>
              <a:t>	$ages['Joe'] = "34";</a:t>
            </a:r>
            <a:br>
              <a:rPr lang="en-US" dirty="0">
                <a:latin typeface="Arial" charset="0"/>
                <a:cs typeface="Arial" charset="0"/>
              </a:rPr>
            </a:br>
            <a:r>
              <a:rPr lang="en-US" dirty="0">
                <a:latin typeface="Arial" charset="0"/>
                <a:cs typeface="Arial" charset="0"/>
              </a:rPr>
              <a:t/>
            </a:r>
            <a:br>
              <a:rPr lang="en-US" dirty="0">
                <a:latin typeface="Arial" charset="0"/>
                <a:cs typeface="Arial" charset="0"/>
              </a:rPr>
            </a:br>
            <a:r>
              <a:rPr lang="en-US" dirty="0">
                <a:latin typeface="Arial" charset="0"/>
                <a:cs typeface="Arial" charset="0"/>
              </a:rPr>
              <a:t>	</a:t>
            </a:r>
            <a:r>
              <a:rPr lang="en-US" dirty="0">
                <a:solidFill>
                  <a:srgbClr val="0000FF"/>
                </a:solidFill>
                <a:latin typeface="Arial" charset="0"/>
                <a:cs typeface="Arial" charset="0"/>
              </a:rPr>
              <a:t>echo</a:t>
            </a:r>
            <a:r>
              <a:rPr lang="en-US" dirty="0">
                <a:latin typeface="Arial" charset="0"/>
                <a:cs typeface="Arial" charset="0"/>
              </a:rPr>
              <a:t> "Peter is " . $ages['Peter'] . " years old.";</a:t>
            </a:r>
            <a:br>
              <a:rPr lang="en-US" dirty="0">
                <a:latin typeface="Arial" charset="0"/>
                <a:cs typeface="Arial" charset="0"/>
              </a:rPr>
            </a:br>
            <a:r>
              <a:rPr lang="en-US" dirty="0">
                <a:solidFill>
                  <a:srgbClr val="FF3300"/>
                </a:solidFill>
                <a:latin typeface="Arial" charset="0"/>
                <a:cs typeface="Arial" charset="0"/>
              </a:rPr>
              <a:t>?&gt; </a:t>
            </a:r>
          </a:p>
          <a:p>
            <a:endParaRPr lang="en-US" dirty="0"/>
          </a:p>
        </p:txBody>
      </p:sp>
      <p:sp>
        <p:nvSpPr>
          <p:cNvPr id="4" name="TextBox 3"/>
          <p:cNvSpPr txBox="1">
            <a:spLocks noChangeArrowheads="1"/>
          </p:cNvSpPr>
          <p:nvPr/>
        </p:nvSpPr>
        <p:spPr bwMode="auto">
          <a:xfrm>
            <a:off x="7162801"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416841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p:txBody>
          <a:bodyPr>
            <a:normAutofit fontScale="92500" lnSpcReduction="10000"/>
          </a:bodyPr>
          <a:lstStyle/>
          <a:p>
            <a:pPr marL="119062" indent="0">
              <a:buNone/>
            </a:pPr>
            <a:r>
              <a:rPr lang="en-US" dirty="0" smtClean="0"/>
              <a:t>$person=array(“name”=&gt;”</a:t>
            </a:r>
            <a:r>
              <a:rPr lang="en-US" dirty="0" err="1" smtClean="0"/>
              <a:t>sarath</a:t>
            </a:r>
            <a:r>
              <a:rPr lang="en-US" dirty="0" smtClean="0"/>
              <a:t>”,</a:t>
            </a:r>
          </a:p>
          <a:p>
            <a:pPr marL="119062" indent="0">
              <a:buNone/>
            </a:pPr>
            <a:r>
              <a:rPr lang="en-US" dirty="0"/>
              <a:t>	</a:t>
            </a:r>
            <a:r>
              <a:rPr lang="en-US" dirty="0" smtClean="0"/>
              <a:t>		“job”=&gt;”student”,</a:t>
            </a:r>
          </a:p>
          <a:p>
            <a:pPr marL="119062" indent="0">
              <a:buNone/>
            </a:pPr>
            <a:r>
              <a:rPr lang="en-US" dirty="0"/>
              <a:t>	</a:t>
            </a:r>
            <a:r>
              <a:rPr lang="en-US" dirty="0" smtClean="0"/>
              <a:t>		“age”=&gt; 25);</a:t>
            </a:r>
          </a:p>
          <a:p>
            <a:pPr marL="119062" indent="0">
              <a:buNone/>
            </a:pPr>
            <a:r>
              <a:rPr lang="en-US" b="1" dirty="0" smtClean="0"/>
              <a:t>Access:</a:t>
            </a:r>
            <a:endParaRPr lang="en-US" b="1" dirty="0"/>
          </a:p>
          <a:p>
            <a:pPr marL="119062" indent="0">
              <a:buNone/>
            </a:pPr>
            <a:r>
              <a:rPr lang="en-US" dirty="0"/>
              <a:t>e</a:t>
            </a:r>
            <a:r>
              <a:rPr lang="en-US" dirty="0" smtClean="0"/>
              <a:t>cho $person[‘name’];</a:t>
            </a:r>
          </a:p>
          <a:p>
            <a:pPr marL="119062" indent="0">
              <a:buNone/>
            </a:pPr>
            <a:endParaRPr lang="en-US" dirty="0" smtClean="0"/>
          </a:p>
          <a:p>
            <a:pPr marL="119062" indent="0">
              <a:buNone/>
            </a:pPr>
            <a:r>
              <a:rPr lang="en-US" b="1" dirty="0" smtClean="0"/>
              <a:t>Add another</a:t>
            </a:r>
          </a:p>
          <a:p>
            <a:pPr marL="119062" indent="0">
              <a:buNone/>
            </a:pPr>
            <a:r>
              <a:rPr lang="en-US" dirty="0"/>
              <a:t>$person</a:t>
            </a:r>
            <a:r>
              <a:rPr lang="en-US" dirty="0" smtClean="0"/>
              <a:t>[‘address’]=“</a:t>
            </a:r>
            <a:r>
              <a:rPr lang="en-US" dirty="0" err="1" smtClean="0"/>
              <a:t>kegalle</a:t>
            </a:r>
            <a:r>
              <a:rPr lang="en-US" dirty="0" smtClean="0"/>
              <a:t>”;</a:t>
            </a:r>
            <a:endParaRPr lang="en-US" dirty="0"/>
          </a:p>
          <a:p>
            <a:pPr marL="119062" indent="0">
              <a:buNone/>
            </a:pPr>
            <a:endParaRPr lang="en-US" dirty="0" smtClean="0"/>
          </a:p>
        </p:txBody>
      </p:sp>
      <p:sp>
        <p:nvSpPr>
          <p:cNvPr id="4" name="TextBox 3"/>
          <p:cNvSpPr txBox="1">
            <a:spLocks noChangeArrowheads="1"/>
          </p:cNvSpPr>
          <p:nvPr/>
        </p:nvSpPr>
        <p:spPr bwMode="auto">
          <a:xfrm>
            <a:off x="7162801" y="6096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45279459"/>
      </p:ext>
    </p:extLst>
  </p:cSld>
  <p:clrMapOvr>
    <a:masterClrMapping/>
  </p:clrMapOvr>
  <p:timing>
    <p:tnLst>
      <p:par>
        <p:cTn id="1" dur="indefinite" restart="never" nodeType="tmRoot"/>
      </p:par>
    </p:tnLst>
  </p:timing>
</p:sld>
</file>

<file path=ppt/theme/theme1.xml><?xml version="1.0" encoding="utf-8"?>
<a:theme xmlns:a="http://schemas.openxmlformats.org/drawingml/2006/main" name="HNDI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HNDIT</Template>
  <TotalTime>5163</TotalTime>
  <Words>1512</Words>
  <Application>Microsoft Office PowerPoint</Application>
  <PresentationFormat>On-screen Show (4:3)</PresentationFormat>
  <Paragraphs>461</Paragraphs>
  <Slides>41</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Arial</vt:lpstr>
      <vt:lpstr>Calibri</vt:lpstr>
      <vt:lpstr>Iskoola Pota</vt:lpstr>
      <vt:lpstr>Symbol</vt:lpstr>
      <vt:lpstr>Times New Roman</vt:lpstr>
      <vt:lpstr>Verdana</vt:lpstr>
      <vt:lpstr>Wingdings 2</vt:lpstr>
      <vt:lpstr>HNDIT</vt:lpstr>
      <vt:lpstr>IT4103   Web Programming</vt:lpstr>
      <vt:lpstr>PHP Arrays</vt:lpstr>
      <vt:lpstr>Numeric Arrays</vt:lpstr>
      <vt:lpstr>Numeric Arrays</vt:lpstr>
      <vt:lpstr>Numeric Arrays</vt:lpstr>
      <vt:lpstr>Example1</vt:lpstr>
      <vt:lpstr>Associative Array</vt:lpstr>
      <vt:lpstr>PHP code for Example 1</vt:lpstr>
      <vt:lpstr>Example 2</vt:lpstr>
      <vt:lpstr>Example 3</vt:lpstr>
      <vt:lpstr>Example 4</vt:lpstr>
      <vt:lpstr>Example 5</vt:lpstr>
      <vt:lpstr>Example 6</vt:lpstr>
      <vt:lpstr>Multidimensional Array</vt:lpstr>
      <vt:lpstr>Example 1</vt:lpstr>
      <vt:lpstr>Example 2</vt:lpstr>
      <vt:lpstr>Example3  -print 2D array</vt:lpstr>
      <vt:lpstr>Joining Two Arrays with array_merge()</vt:lpstr>
      <vt:lpstr>Reference-Array related Functions</vt:lpstr>
      <vt:lpstr>Try</vt:lpstr>
      <vt:lpstr>Implode()</vt:lpstr>
      <vt:lpstr>Explode()</vt:lpstr>
      <vt:lpstr>Printing last  element in array</vt:lpstr>
      <vt:lpstr>Slicing Arrays with array_slice()</vt:lpstr>
      <vt:lpstr>PHP Functions</vt:lpstr>
      <vt:lpstr>Create a PHP Function </vt:lpstr>
      <vt:lpstr>PHP Function Guideline</vt:lpstr>
      <vt:lpstr>Create a PHP Function </vt:lpstr>
      <vt:lpstr>Example</vt:lpstr>
      <vt:lpstr>PHP Functions - Adding parameters</vt:lpstr>
      <vt:lpstr>Functions with Parameters</vt:lpstr>
      <vt:lpstr>Example</vt:lpstr>
      <vt:lpstr>Functions with Return Values</vt:lpstr>
      <vt:lpstr>Pass the function return value to another variable.</vt:lpstr>
      <vt:lpstr>Functions with Return Values</vt:lpstr>
      <vt:lpstr>Answer 1</vt:lpstr>
      <vt:lpstr>Answer 2</vt:lpstr>
      <vt:lpstr>Home Work</vt:lpstr>
      <vt:lpstr>Answer</vt:lpstr>
      <vt:lpstr>Answer</vt:lpstr>
      <vt:lpstr>Built in Function-Date time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Server side programming</dc:title>
  <dc:creator>tfn</dc:creator>
  <cp:lastModifiedBy>HELLO USER™</cp:lastModifiedBy>
  <cp:revision>511</cp:revision>
  <dcterms:created xsi:type="dcterms:W3CDTF">2009-08-27T14:05:17Z</dcterms:created>
  <dcterms:modified xsi:type="dcterms:W3CDTF">2016-09-20T15:14:13Z</dcterms:modified>
</cp:coreProperties>
</file>